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9"/>
  </p:notesMasterIdLst>
  <p:handoutMasterIdLst>
    <p:handoutMasterId r:id="rId150"/>
  </p:handoutMasterIdLst>
  <p:sldIdLst>
    <p:sldId id="256" r:id="rId2"/>
    <p:sldId id="257" r:id="rId3"/>
    <p:sldId id="288" r:id="rId4"/>
    <p:sldId id="289" r:id="rId5"/>
    <p:sldId id="290" r:id="rId6"/>
    <p:sldId id="258" r:id="rId7"/>
    <p:sldId id="291" r:id="rId8"/>
    <p:sldId id="292" r:id="rId9"/>
    <p:sldId id="447" r:id="rId10"/>
    <p:sldId id="259" r:id="rId11"/>
    <p:sldId id="293" r:id="rId12"/>
    <p:sldId id="260" r:id="rId13"/>
    <p:sldId id="294" r:id="rId14"/>
    <p:sldId id="422" r:id="rId15"/>
    <p:sldId id="446" r:id="rId16"/>
    <p:sldId id="463" r:id="rId17"/>
    <p:sldId id="423" r:id="rId18"/>
    <p:sldId id="295" r:id="rId19"/>
    <p:sldId id="261" r:id="rId20"/>
    <p:sldId id="296" r:id="rId21"/>
    <p:sldId id="436" r:id="rId22"/>
    <p:sldId id="327" r:id="rId23"/>
    <p:sldId id="359" r:id="rId24"/>
    <p:sldId id="262" r:id="rId25"/>
    <p:sldId id="424" r:id="rId26"/>
    <p:sldId id="297" r:id="rId27"/>
    <p:sldId id="298" r:id="rId28"/>
    <p:sldId id="321" r:id="rId29"/>
    <p:sldId id="467" r:id="rId30"/>
    <p:sldId id="299" r:id="rId31"/>
    <p:sldId id="264" r:id="rId32"/>
    <p:sldId id="458" r:id="rId33"/>
    <p:sldId id="300" r:id="rId34"/>
    <p:sldId id="425" r:id="rId35"/>
    <p:sldId id="301" r:id="rId36"/>
    <p:sldId id="302" r:id="rId37"/>
    <p:sldId id="330" r:id="rId38"/>
    <p:sldId id="437" r:id="rId39"/>
    <p:sldId id="389" r:id="rId40"/>
    <p:sldId id="266" r:id="rId41"/>
    <p:sldId id="303" r:id="rId42"/>
    <p:sldId id="332" r:id="rId43"/>
    <p:sldId id="394" r:id="rId44"/>
    <p:sldId id="454" r:id="rId45"/>
    <p:sldId id="438" r:id="rId46"/>
    <p:sldId id="351" r:id="rId47"/>
    <p:sldId id="396" r:id="rId48"/>
    <p:sldId id="335" r:id="rId49"/>
    <p:sldId id="398" r:id="rId50"/>
    <p:sldId id="352" r:id="rId51"/>
    <p:sldId id="399" r:id="rId52"/>
    <p:sldId id="269" r:id="rId53"/>
    <p:sldId id="304" r:id="rId54"/>
    <p:sldId id="270" r:id="rId55"/>
    <p:sldId id="361" r:id="rId56"/>
    <p:sldId id="426" r:id="rId57"/>
    <p:sldId id="427" r:id="rId58"/>
    <p:sldId id="439" r:id="rId59"/>
    <p:sldId id="360" r:id="rId60"/>
    <p:sldId id="305" r:id="rId61"/>
    <p:sldId id="428" r:id="rId62"/>
    <p:sldId id="429" r:id="rId63"/>
    <p:sldId id="272" r:id="rId64"/>
    <p:sldId id="306" r:id="rId65"/>
    <p:sldId id="307" r:id="rId66"/>
    <p:sldId id="308" r:id="rId67"/>
    <p:sldId id="273" r:id="rId68"/>
    <p:sldId id="456" r:id="rId69"/>
    <p:sldId id="455" r:id="rId70"/>
    <p:sldId id="404" r:id="rId71"/>
    <p:sldId id="274" r:id="rId72"/>
    <p:sldId id="309" r:id="rId73"/>
    <p:sldId id="310" r:id="rId74"/>
    <p:sldId id="311" r:id="rId75"/>
    <p:sldId id="430" r:id="rId76"/>
    <p:sldId id="468" r:id="rId77"/>
    <p:sldId id="469" r:id="rId78"/>
    <p:sldId id="470" r:id="rId79"/>
    <p:sldId id="342" r:id="rId80"/>
    <p:sldId id="409" r:id="rId81"/>
    <p:sldId id="464" r:id="rId82"/>
    <p:sldId id="465" r:id="rId83"/>
    <p:sldId id="466" r:id="rId84"/>
    <p:sldId id="275" r:id="rId85"/>
    <p:sldId id="412" r:id="rId86"/>
    <p:sldId id="276" r:id="rId87"/>
    <p:sldId id="312" r:id="rId88"/>
    <p:sldId id="277" r:id="rId89"/>
    <p:sldId id="459" r:id="rId90"/>
    <p:sldId id="363" r:id="rId91"/>
    <p:sldId id="364" r:id="rId92"/>
    <p:sldId id="365" r:id="rId93"/>
    <p:sldId id="440" r:id="rId94"/>
    <p:sldId id="441" r:id="rId95"/>
    <p:sldId id="442" r:id="rId96"/>
    <p:sldId id="457" r:id="rId97"/>
    <p:sldId id="445" r:id="rId98"/>
    <p:sldId id="366" r:id="rId99"/>
    <p:sldId id="431" r:id="rId100"/>
    <p:sldId id="367" r:id="rId101"/>
    <p:sldId id="462" r:id="rId102"/>
    <p:sldId id="471" r:id="rId103"/>
    <p:sldId id="369" r:id="rId104"/>
    <p:sldId id="370" r:id="rId105"/>
    <p:sldId id="371" r:id="rId106"/>
    <p:sldId id="278" r:id="rId107"/>
    <p:sldId id="354" r:id="rId108"/>
    <p:sldId id="355" r:id="rId109"/>
    <p:sldId id="356" r:id="rId110"/>
    <p:sldId id="443" r:id="rId111"/>
    <p:sldId id="357" r:id="rId112"/>
    <p:sldId id="372" r:id="rId113"/>
    <p:sldId id="473" r:id="rId114"/>
    <p:sldId id="472" r:id="rId115"/>
    <p:sldId id="449" r:id="rId116"/>
    <p:sldId id="450" r:id="rId117"/>
    <p:sldId id="279" r:id="rId118"/>
    <p:sldId id="432" r:id="rId119"/>
    <p:sldId id="374" r:id="rId120"/>
    <p:sldId id="373" r:id="rId121"/>
    <p:sldId id="375" r:id="rId122"/>
    <p:sldId id="280" r:id="rId123"/>
    <p:sldId id="433" r:id="rId124"/>
    <p:sldId id="434" r:id="rId125"/>
    <p:sldId id="376" r:id="rId126"/>
    <p:sldId id="313" r:id="rId127"/>
    <p:sldId id="378" r:id="rId128"/>
    <p:sldId id="377" r:id="rId129"/>
    <p:sldId id="435" r:id="rId130"/>
    <p:sldId id="281" r:id="rId131"/>
    <p:sldId id="314" r:id="rId132"/>
    <p:sldId id="315" r:id="rId133"/>
    <p:sldId id="347" r:id="rId134"/>
    <p:sldId id="416" r:id="rId135"/>
    <p:sldId id="444" r:id="rId136"/>
    <p:sldId id="474" r:id="rId137"/>
    <p:sldId id="283" r:id="rId138"/>
    <p:sldId id="316" r:id="rId139"/>
    <p:sldId id="317" r:id="rId140"/>
    <p:sldId id="318" r:id="rId141"/>
    <p:sldId id="319" r:id="rId142"/>
    <p:sldId id="284" r:id="rId143"/>
    <p:sldId id="320" r:id="rId144"/>
    <p:sldId id="452" r:id="rId145"/>
    <p:sldId id="453" r:id="rId146"/>
    <p:sldId id="460" r:id="rId147"/>
    <p:sldId id="461" r:id="rId14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4" d="100"/>
        <a:sy n="44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329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5DC2A-AB4B-4403-810E-0EA057317088}" type="datetimeFigureOut">
              <a:rPr lang="fr-FR" smtClean="0"/>
              <a:t>02/06/2012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10E59-A830-4829-9553-671CED8EFC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277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9C3B0-5D39-4BE4-9BE3-3DED8ECF5D69}" type="datetimeFigureOut">
              <a:rPr lang="fr-FR" smtClean="0"/>
              <a:t>02/06/2012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7F6A7-70D1-4D2D-B94E-BC359F5131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874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7F6A7-70D1-4D2D-B94E-BC359F5131C4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643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30E2D3-9D2D-49A2-9EBB-82DE2BFD71D8}" type="datetimeFigureOut">
              <a:rPr lang="de-DE" smtClean="0"/>
              <a:t>02.06.2012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5BD9BB-5BB8-4F06-8083-4BEDFD88F1CA}" type="slidenum">
              <a:rPr lang="de-DE" smtClean="0"/>
              <a:t>‹N°›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t>02.06.2012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t>‹N°›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t>02.06.2012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t>‹N°›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t>02.06.2012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t>‹N°›</a:t>
            </a:fld>
            <a:endParaRPr lang="de-DE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t>02.06.2012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t>‹N°›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t>02.06.2012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t>‹N°›</a:t>
            </a:fld>
            <a:endParaRPr lang="de-DE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t>02.06.2012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t>‹N°›</a:t>
            </a:fld>
            <a:endParaRPr lang="de-DE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t>02.06.2012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t>‹N°›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t>02.06.2012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t>‹N°›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t>02.06.2012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t>‹N°›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t>02.06.2012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t>‹N°›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2F30E2D3-9D2D-49A2-9EBB-82DE2BFD71D8}" type="datetimeFigureOut">
              <a:rPr lang="de-DE" smtClean="0"/>
              <a:t>02.06.2012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55BD9BB-5BB8-4F06-8083-4BEDFD88F1CA}" type="slidenum">
              <a:rPr lang="de-DE" smtClean="0"/>
              <a:t>‹N°›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Herbier numérique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Familles et Plantes vues pendant les sorties à apprendre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986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Araliacées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487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Hordeum</a:t>
            </a:r>
            <a:r>
              <a:rPr lang="fr-FR" dirty="0" smtClean="0"/>
              <a:t> </a:t>
            </a:r>
            <a:r>
              <a:rPr lang="fr-FR" dirty="0" err="1" smtClean="0"/>
              <a:t>murinum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Orge des rats.</a:t>
            </a:r>
          </a:p>
          <a:p>
            <a:r>
              <a:rPr lang="fr-FR" dirty="0" smtClean="0"/>
              <a:t>Épis, épillets regroupés par trois (seul le central est fertile), glumes et lemmes longuement aristées (</a:t>
            </a:r>
            <a:r>
              <a:rPr lang="fr-FR" dirty="0" err="1" smtClean="0"/>
              <a:t>scabres</a:t>
            </a:r>
            <a:r>
              <a:rPr lang="fr-FR" dirty="0" smtClean="0"/>
              <a:t>).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25" y="2239963"/>
            <a:ext cx="2584450" cy="3876675"/>
          </a:xfrm>
        </p:spPr>
      </p:pic>
    </p:spTree>
    <p:extLst>
      <p:ext uri="{BB962C8B-B14F-4D97-AF65-F5344CB8AC3E}">
        <p14:creationId xmlns:p14="http://schemas.microsoft.com/office/powerpoint/2010/main" val="125859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Lolium</a:t>
            </a:r>
            <a:r>
              <a:rPr lang="fr-FR" dirty="0" smtClean="0"/>
              <a:t> </a:t>
            </a:r>
            <a:r>
              <a:rPr lang="fr-FR" dirty="0" err="1" smtClean="0"/>
              <a:t>perenne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Ivraie </a:t>
            </a:r>
            <a:r>
              <a:rPr lang="fr-FR" dirty="0" smtClean="0"/>
              <a:t>vivace.</a:t>
            </a:r>
          </a:p>
          <a:p>
            <a:r>
              <a:rPr lang="fr-FR" dirty="0"/>
              <a:t>P</a:t>
            </a:r>
            <a:r>
              <a:rPr lang="fr-FR" dirty="0" smtClean="0"/>
              <a:t>etite </a:t>
            </a:r>
            <a:r>
              <a:rPr lang="fr-FR" dirty="0"/>
              <a:t>à </a:t>
            </a:r>
            <a:r>
              <a:rPr lang="fr-FR" dirty="0" smtClean="0"/>
              <a:t>moyenne herbacée </a:t>
            </a:r>
            <a:r>
              <a:rPr lang="fr-FR" dirty="0"/>
              <a:t>en </a:t>
            </a:r>
            <a:r>
              <a:rPr lang="fr-FR" dirty="0" smtClean="0"/>
              <a:t>touffe.</a:t>
            </a:r>
          </a:p>
          <a:p>
            <a:r>
              <a:rPr lang="fr-FR" dirty="0" smtClean="0"/>
              <a:t>Épi </a:t>
            </a:r>
            <a:r>
              <a:rPr lang="fr-FR" dirty="0"/>
              <a:t>distique lâche, épillets </a:t>
            </a:r>
            <a:r>
              <a:rPr lang="fr-FR" dirty="0" smtClean="0"/>
              <a:t>longs, alternes, comprimés, appliqués, </a:t>
            </a:r>
            <a:r>
              <a:rPr lang="fr-FR" dirty="0"/>
              <a:t>sans arrête et ne possédant qu’une seule glume à sa </a:t>
            </a:r>
            <a:r>
              <a:rPr lang="fr-FR" dirty="0" smtClean="0"/>
              <a:t>base.</a:t>
            </a:r>
            <a:endParaRPr lang="fr-FR" dirty="0"/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38" y="2239963"/>
            <a:ext cx="2593423" cy="3876675"/>
          </a:xfrm>
        </p:spPr>
      </p:pic>
    </p:spTree>
    <p:extLst>
      <p:ext uri="{BB962C8B-B14F-4D97-AF65-F5344CB8AC3E}">
        <p14:creationId xmlns:p14="http://schemas.microsoft.com/office/powerpoint/2010/main" val="127267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Phragmites </a:t>
            </a:r>
            <a:r>
              <a:rPr lang="fr-FR" dirty="0" err="1" smtClean="0"/>
              <a:t>australis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fr-FR" dirty="0" smtClean="0"/>
              <a:t>Roseau.</a:t>
            </a:r>
          </a:p>
          <a:p>
            <a:r>
              <a:rPr lang="fr-FR" dirty="0" smtClean="0"/>
              <a:t>Grande </a:t>
            </a:r>
            <a:r>
              <a:rPr lang="fr-FR" dirty="0"/>
              <a:t>herbe </a:t>
            </a:r>
            <a:r>
              <a:rPr lang="fr-FR" dirty="0" smtClean="0"/>
              <a:t>robuste (3m </a:t>
            </a:r>
            <a:r>
              <a:rPr lang="fr-FR" dirty="0"/>
              <a:t>et plus) du </a:t>
            </a:r>
            <a:r>
              <a:rPr lang="fr-FR" dirty="0" smtClean="0"/>
              <a:t>bord des </a:t>
            </a:r>
            <a:r>
              <a:rPr lang="fr-FR" dirty="0"/>
              <a:t>eaux, formant de grandes colonies (= </a:t>
            </a:r>
            <a:r>
              <a:rPr lang="fr-FR" dirty="0" smtClean="0"/>
              <a:t>roselières).</a:t>
            </a:r>
          </a:p>
          <a:p>
            <a:r>
              <a:rPr lang="fr-FR" dirty="0" smtClean="0"/>
              <a:t>Feuilles </a:t>
            </a:r>
            <a:r>
              <a:rPr lang="fr-FR" dirty="0"/>
              <a:t>larges (5cm) et </a:t>
            </a:r>
            <a:r>
              <a:rPr lang="fr-FR" dirty="0" smtClean="0"/>
              <a:t>grisâtre.</a:t>
            </a:r>
          </a:p>
          <a:p>
            <a:r>
              <a:rPr lang="fr-FR" dirty="0"/>
              <a:t>P</a:t>
            </a:r>
            <a:r>
              <a:rPr lang="fr-FR" dirty="0" smtClean="0"/>
              <a:t>anicule </a:t>
            </a:r>
            <a:r>
              <a:rPr lang="fr-FR" dirty="0"/>
              <a:t>de 10 à 30 cm généralement </a:t>
            </a:r>
            <a:r>
              <a:rPr lang="fr-FR" dirty="0" smtClean="0"/>
              <a:t>brun </a:t>
            </a:r>
            <a:r>
              <a:rPr lang="fr-FR" dirty="0"/>
              <a:t>violacé.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300812"/>
            <a:ext cx="2808311" cy="3740670"/>
          </a:xfrm>
        </p:spPr>
      </p:pic>
    </p:spTree>
    <p:extLst>
      <p:ext uri="{BB962C8B-B14F-4D97-AF65-F5344CB8AC3E}">
        <p14:creationId xmlns:p14="http://schemas.microsoft.com/office/powerpoint/2010/main" val="85869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Poa</a:t>
            </a:r>
            <a:r>
              <a:rPr lang="fr-FR" dirty="0" smtClean="0"/>
              <a:t> </a:t>
            </a:r>
            <a:r>
              <a:rPr lang="fr-FR" dirty="0" err="1" smtClean="0"/>
              <a:t>bulbosa</a:t>
            </a:r>
            <a:r>
              <a:rPr lang="fr-FR" dirty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subsp</a:t>
            </a:r>
            <a:r>
              <a:rPr lang="fr-FR" sz="2000" dirty="0" smtClean="0"/>
              <a:t>. </a:t>
            </a:r>
            <a:r>
              <a:rPr lang="fr-FR" sz="2000" dirty="0" err="1" smtClean="0"/>
              <a:t>Vivipara</a:t>
            </a:r>
            <a:r>
              <a:rPr lang="fr-FR" sz="2000" dirty="0" smtClean="0"/>
              <a:t>)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Pâturin bulbeux.</a:t>
            </a:r>
          </a:p>
          <a:p>
            <a:r>
              <a:rPr lang="fr-FR" dirty="0" smtClean="0"/>
              <a:t>Petite herbe dressée, grêle.</a:t>
            </a:r>
          </a:p>
          <a:p>
            <a:r>
              <a:rPr lang="fr-FR" dirty="0" smtClean="0"/>
              <a:t>Petit bulbe à la base.</a:t>
            </a:r>
          </a:p>
          <a:p>
            <a:r>
              <a:rPr lang="fr-FR" dirty="0" smtClean="0"/>
              <a:t>Panicule dense (pédicelles courts).</a:t>
            </a:r>
          </a:p>
          <a:p>
            <a:r>
              <a:rPr lang="fr-FR" dirty="0" smtClean="0"/>
              <a:t>Vivipare.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12" y="2924944"/>
            <a:ext cx="3656028" cy="2451976"/>
          </a:xfrm>
        </p:spPr>
      </p:pic>
    </p:spTree>
    <p:extLst>
      <p:ext uri="{BB962C8B-B14F-4D97-AF65-F5344CB8AC3E}">
        <p14:creationId xmlns:p14="http://schemas.microsoft.com/office/powerpoint/2010/main" val="416315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Poa</a:t>
            </a:r>
            <a:r>
              <a:rPr lang="fr-FR" dirty="0" smtClean="0"/>
              <a:t> </a:t>
            </a:r>
            <a:r>
              <a:rPr lang="fr-FR" dirty="0" err="1" smtClean="0"/>
              <a:t>pratensis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Pâturin des prés.</a:t>
            </a:r>
          </a:p>
          <a:p>
            <a:r>
              <a:rPr lang="fr-FR" dirty="0" smtClean="0"/>
              <a:t>Moyenne à grande herbe en touffe lâche.</a:t>
            </a:r>
          </a:p>
          <a:p>
            <a:r>
              <a:rPr lang="fr-FR" dirty="0" smtClean="0"/>
              <a:t>Panicule pyramidale avec pédicelles étalés et verticillés, </a:t>
            </a:r>
            <a:r>
              <a:rPr lang="fr-FR" u="sng" dirty="0" smtClean="0"/>
              <a:t>ligule courte et tronquée</a:t>
            </a:r>
            <a:r>
              <a:rPr lang="fr-FR" dirty="0" smtClean="0"/>
              <a:t> (= plate).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389" y="2239963"/>
            <a:ext cx="2422921" cy="3876675"/>
          </a:xfrm>
        </p:spPr>
      </p:pic>
    </p:spTree>
    <p:extLst>
      <p:ext uri="{BB962C8B-B14F-4D97-AF65-F5344CB8AC3E}">
        <p14:creationId xmlns:p14="http://schemas.microsoft.com/office/powerpoint/2010/main" val="30383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Poa</a:t>
            </a:r>
            <a:r>
              <a:rPr lang="fr-FR" dirty="0" smtClean="0"/>
              <a:t> </a:t>
            </a:r>
            <a:r>
              <a:rPr lang="fr-FR" dirty="0" err="1" smtClean="0"/>
              <a:t>trivialis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Pâturin commun.</a:t>
            </a:r>
          </a:p>
          <a:p>
            <a:r>
              <a:rPr lang="fr-FR" dirty="0" smtClean="0"/>
              <a:t>Moyenne à grande herbe en touffe avec stolons feuillés stériles.</a:t>
            </a:r>
          </a:p>
          <a:p>
            <a:r>
              <a:rPr lang="fr-FR" dirty="0" smtClean="0"/>
              <a:t>Tige couchée puis rapidement dressée.</a:t>
            </a:r>
          </a:p>
          <a:p>
            <a:r>
              <a:rPr lang="fr-FR" dirty="0" smtClean="0"/>
              <a:t>Panicule pyramidale avec pédicelles étalés et verticillés, </a:t>
            </a:r>
            <a:r>
              <a:rPr lang="fr-FR" u="sng" dirty="0" smtClean="0"/>
              <a:t>ligule allongée et pointue</a:t>
            </a:r>
            <a:r>
              <a:rPr lang="fr-FR" dirty="0" smtClean="0"/>
              <a:t> (4-5 mm), épillets très petit (2 mm de long).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341" y="2239963"/>
            <a:ext cx="2331017" cy="3876675"/>
          </a:xfrm>
        </p:spPr>
      </p:pic>
    </p:spTree>
    <p:extLst>
      <p:ext uri="{BB962C8B-B14F-4D97-AF65-F5344CB8AC3E}">
        <p14:creationId xmlns:p14="http://schemas.microsoft.com/office/powerpoint/2010/main" val="22915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Polygonacées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Polygonées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530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Rumex </a:t>
            </a:r>
            <a:r>
              <a:rPr lang="fr-FR" dirty="0" err="1" smtClean="0"/>
              <a:t>acetosa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Oseille.</a:t>
            </a:r>
          </a:p>
          <a:p>
            <a:r>
              <a:rPr lang="fr-FR" dirty="0" smtClean="0"/>
              <a:t>Herbacée.</a:t>
            </a:r>
          </a:p>
          <a:p>
            <a:r>
              <a:rPr lang="fr-FR" dirty="0" smtClean="0"/>
              <a:t>Feuille sagittée (= en pointe de flèche), astringent (acide).</a:t>
            </a:r>
          </a:p>
          <a:p>
            <a:r>
              <a:rPr lang="fr-FR" dirty="0" smtClean="0"/>
              <a:t>Fleurs verticillées à sépale renversés.</a:t>
            </a:r>
          </a:p>
          <a:p>
            <a:r>
              <a:rPr lang="fr-FR" dirty="0" smtClean="0"/>
              <a:t>Comestible.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30" y="2239963"/>
            <a:ext cx="2587039" cy="3876675"/>
          </a:xfrm>
        </p:spPr>
      </p:pic>
    </p:spTree>
    <p:extLst>
      <p:ext uri="{BB962C8B-B14F-4D97-AF65-F5344CB8AC3E}">
        <p14:creationId xmlns:p14="http://schemas.microsoft.com/office/powerpoint/2010/main" val="408996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Rumex </a:t>
            </a:r>
            <a:r>
              <a:rPr lang="fr-FR" dirty="0" err="1" smtClean="0"/>
              <a:t>acetosella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Petit oseille.</a:t>
            </a:r>
          </a:p>
          <a:p>
            <a:r>
              <a:rPr lang="fr-FR" sz="2000" dirty="0" smtClean="0"/>
              <a:t>Petite plante.</a:t>
            </a:r>
          </a:p>
          <a:p>
            <a:r>
              <a:rPr lang="fr-FR" sz="2000" dirty="0" smtClean="0"/>
              <a:t>Feuilles hastées ( comme sagittée mais oreillettes divergent au lieu d’être parallèle, petite taille), astringente (acidulée).</a:t>
            </a:r>
          </a:p>
          <a:p>
            <a:r>
              <a:rPr lang="fr-FR" sz="2000" dirty="0" smtClean="0"/>
              <a:t>Sépales dressée, inflorescence rougeoyante.</a:t>
            </a:r>
          </a:p>
          <a:p>
            <a:r>
              <a:rPr lang="fr-FR" sz="2000" dirty="0" smtClean="0"/>
              <a:t>Akène (seul espèce de rumex dont les akènes ne sont pas ailés).</a:t>
            </a:r>
          </a:p>
          <a:p>
            <a:r>
              <a:rPr lang="fr-FR" sz="2000" dirty="0" smtClean="0"/>
              <a:t>Comestible.</a:t>
            </a:r>
            <a:endParaRPr lang="fr-FR" sz="2000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</p:spTree>
    <p:extLst>
      <p:ext uri="{BB962C8B-B14F-4D97-AF65-F5344CB8AC3E}">
        <p14:creationId xmlns:p14="http://schemas.microsoft.com/office/powerpoint/2010/main" val="52447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Rumex </a:t>
            </a:r>
            <a:r>
              <a:rPr lang="fr-FR" dirty="0" err="1" smtClean="0"/>
              <a:t>crispus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Patiente crispée ou crépue.</a:t>
            </a:r>
          </a:p>
          <a:p>
            <a:r>
              <a:rPr lang="fr-FR" dirty="0" smtClean="0"/>
              <a:t>Herbe non acidulée.</a:t>
            </a:r>
          </a:p>
          <a:p>
            <a:r>
              <a:rPr lang="fr-FR" dirty="0" smtClean="0"/>
              <a:t>Feuilles allongées en pointe et à marge ondulée (« crispée »).</a:t>
            </a:r>
          </a:p>
          <a:p>
            <a:r>
              <a:rPr lang="fr-FR" dirty="0" smtClean="0"/>
              <a:t>Sépales cordés.</a:t>
            </a:r>
          </a:p>
          <a:p>
            <a:r>
              <a:rPr lang="fr-FR" dirty="0" smtClean="0"/>
              <a:t>Fleurs en verticille, ovaire mûre plutôt ovoïdes et vert/jaune.</a:t>
            </a:r>
          </a:p>
          <a:p>
            <a:r>
              <a:rPr lang="fr-FR" dirty="0" smtClean="0"/>
              <a:t>Ailes du fruit plutôt verte mais virant un peu au rouge (Ailes provenant des trois sépales).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276475"/>
            <a:ext cx="3803650" cy="3803650"/>
          </a:xfrm>
        </p:spPr>
      </p:pic>
    </p:spTree>
    <p:extLst>
      <p:ext uri="{BB962C8B-B14F-4D97-AF65-F5344CB8AC3E}">
        <p14:creationId xmlns:p14="http://schemas.microsoft.com/office/powerpoint/2010/main" val="342014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Hedera </a:t>
            </a:r>
            <a:r>
              <a:rPr lang="fr-FR" dirty="0" err="1" smtClean="0"/>
              <a:t>helix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/>
              <a:t>Lierre.</a:t>
            </a:r>
          </a:p>
          <a:p>
            <a:pPr algn="just"/>
            <a:r>
              <a:rPr lang="fr-FR" dirty="0" smtClean="0"/>
              <a:t>Plante grimpante à crampons ou racines adventives.</a:t>
            </a:r>
          </a:p>
          <a:p>
            <a:pPr algn="just"/>
            <a:r>
              <a:rPr lang="fr-FR" dirty="0" smtClean="0"/>
              <a:t>Feuilles vertes sombres, persistantes, à trois ou cinq lobes sur les rameaux stériles, ovales et pointues sur les rameaux fertiles.</a:t>
            </a:r>
          </a:p>
          <a:p>
            <a:pPr algn="just"/>
            <a:r>
              <a:rPr lang="fr-FR" dirty="0" smtClean="0"/>
              <a:t>Fleurs en ombelles.</a:t>
            </a:r>
          </a:p>
          <a:p>
            <a:pPr algn="just"/>
            <a:r>
              <a:rPr lang="fr-FR" dirty="0" smtClean="0"/>
              <a:t>Fruit globuleux et noirs et en ombelles. </a:t>
            </a:r>
          </a:p>
          <a:p>
            <a:pPr algn="just"/>
            <a:r>
              <a:rPr lang="fr-FR" dirty="0" smtClean="0"/>
              <a:t>Toxique.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10" y="3768432"/>
            <a:ext cx="2468880" cy="2468880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04864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1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Reynoutria</a:t>
            </a:r>
            <a:r>
              <a:rPr lang="fr-FR" dirty="0" smtClean="0"/>
              <a:t> </a:t>
            </a:r>
            <a:r>
              <a:rPr lang="fr-FR" sz="2000" dirty="0" smtClean="0"/>
              <a:t>groupe</a:t>
            </a:r>
            <a:r>
              <a:rPr lang="fr-FR" dirty="0" smtClean="0"/>
              <a:t> </a:t>
            </a:r>
            <a:r>
              <a:rPr lang="fr-FR" dirty="0" err="1" smtClean="0"/>
              <a:t>japonica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Renouée du japon.</a:t>
            </a:r>
          </a:p>
          <a:p>
            <a:r>
              <a:rPr lang="fr-FR" dirty="0" smtClean="0"/>
              <a:t>Grande herbacée vivace invasive formant des colonies denses.</a:t>
            </a:r>
          </a:p>
          <a:p>
            <a:r>
              <a:rPr lang="fr-FR" dirty="0" smtClean="0"/>
              <a:t>Tige creuse en zigzag.</a:t>
            </a:r>
          </a:p>
          <a:p>
            <a:r>
              <a:rPr lang="fr-FR" dirty="0" smtClean="0"/>
              <a:t>Grandes feuilles alternes, ovales à triangulaires à base tronquée, extrémité en pointe et à stipules soudés en manchon (</a:t>
            </a:r>
            <a:r>
              <a:rPr lang="fr-FR" dirty="0" err="1" smtClean="0"/>
              <a:t>orchéa</a:t>
            </a:r>
            <a:r>
              <a:rPr lang="fr-FR" dirty="0" smtClean="0"/>
              <a:t>).</a:t>
            </a:r>
          </a:p>
          <a:p>
            <a:r>
              <a:rPr lang="fr-FR" dirty="0" smtClean="0"/>
              <a:t>Petites fleurs blanches en panicule apparaissant au niveau de l’</a:t>
            </a:r>
            <a:r>
              <a:rPr lang="fr-FR" dirty="0" err="1" smtClean="0"/>
              <a:t>orchea</a:t>
            </a:r>
            <a:r>
              <a:rPr lang="fr-FR" dirty="0" smtClean="0"/>
              <a:t>.</a:t>
            </a:r>
          </a:p>
          <a:p>
            <a:r>
              <a:rPr lang="fr-FR" dirty="0" smtClean="0"/>
              <a:t>Akène englobé par les sépales =&gt; ailé.</a:t>
            </a:r>
          </a:p>
          <a:p>
            <a:r>
              <a:rPr lang="fr-FR" dirty="0" smtClean="0"/>
              <a:t>Introduite à l’origine pour le fourrage.</a:t>
            </a:r>
            <a:endParaRPr lang="fr-FR" dirty="0"/>
          </a:p>
          <a:p>
            <a:r>
              <a:rPr lang="fr-FR" dirty="0" smtClean="0"/>
              <a:t>Vit </a:t>
            </a:r>
            <a:r>
              <a:rPr lang="fr-FR" smtClean="0"/>
              <a:t>en milieux humides.</a:t>
            </a:r>
            <a:endParaRPr lang="fr-FR" dirty="0" smtClean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0417"/>
            <a:ext cx="3803650" cy="2535766"/>
          </a:xfrm>
        </p:spPr>
      </p:pic>
    </p:spTree>
    <p:extLst>
      <p:ext uri="{BB962C8B-B14F-4D97-AF65-F5344CB8AC3E}">
        <p14:creationId xmlns:p14="http://schemas.microsoft.com/office/powerpoint/2010/main" val="149247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Polypodiacées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Fougères p.p.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348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Polypodium</a:t>
            </a:r>
            <a:r>
              <a:rPr lang="fr-FR" dirty="0" smtClean="0"/>
              <a:t> </a:t>
            </a:r>
            <a:r>
              <a:rPr lang="fr-FR" dirty="0" err="1" smtClean="0"/>
              <a:t>interjectum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000" dirty="0" err="1" smtClean="0"/>
              <a:t>Polypodium</a:t>
            </a:r>
            <a:r>
              <a:rPr lang="fr-FR" sz="2000" dirty="0" smtClean="0"/>
              <a:t> intermédiaire.</a:t>
            </a:r>
          </a:p>
          <a:p>
            <a:r>
              <a:rPr lang="fr-FR" sz="2000" dirty="0" smtClean="0"/>
              <a:t>Souche rampante (</a:t>
            </a:r>
            <a:r>
              <a:rPr lang="fr-FR" sz="2000" dirty="0" err="1" smtClean="0"/>
              <a:t>rhyzome</a:t>
            </a:r>
            <a:r>
              <a:rPr lang="fr-FR" sz="2000" dirty="0" smtClean="0"/>
              <a:t>).</a:t>
            </a:r>
          </a:p>
          <a:p>
            <a:r>
              <a:rPr lang="fr-FR" sz="2000" dirty="0" smtClean="0"/>
              <a:t>Muni d’écailles marrons.</a:t>
            </a:r>
          </a:p>
          <a:p>
            <a:r>
              <a:rPr lang="fr-FR" sz="2000" dirty="0" smtClean="0"/>
              <a:t>Fronde </a:t>
            </a:r>
            <a:r>
              <a:rPr lang="fr-FR" sz="2000" dirty="0" err="1" smtClean="0"/>
              <a:t>pénnée</a:t>
            </a:r>
            <a:r>
              <a:rPr lang="fr-FR" sz="2000" dirty="0" smtClean="0"/>
              <a:t>, </a:t>
            </a:r>
            <a:r>
              <a:rPr lang="fr-FR" sz="2000" dirty="0" err="1" smtClean="0"/>
              <a:t>circinée</a:t>
            </a:r>
            <a:r>
              <a:rPr lang="fr-FR" sz="2000" dirty="0" smtClean="0"/>
              <a:t>, coriace, à pennes pointus à l’extrémité, les plus longues au centre de la fronde; sores (amas de sporange) elliptiques; </a:t>
            </a:r>
            <a:r>
              <a:rPr lang="fr-FR" sz="2000" dirty="0" err="1" smtClean="0"/>
              <a:t>pinulles</a:t>
            </a:r>
            <a:r>
              <a:rPr lang="fr-FR" sz="2000" dirty="0" smtClean="0"/>
              <a:t> entières et peu dentées.</a:t>
            </a:r>
          </a:p>
          <a:p>
            <a:r>
              <a:rPr lang="fr-FR" sz="2000" dirty="0" smtClean="0"/>
              <a:t>Espèce intermédiaire (hybride fixé).</a:t>
            </a:r>
            <a:endParaRPr lang="fr-FR" sz="2000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1685"/>
            <a:ext cx="3803650" cy="2533230"/>
          </a:xfrm>
        </p:spPr>
      </p:pic>
    </p:spTree>
    <p:extLst>
      <p:ext uri="{BB962C8B-B14F-4D97-AF65-F5344CB8AC3E}">
        <p14:creationId xmlns:p14="http://schemas.microsoft.com/office/powerpoint/2010/main" val="76520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Potamogetonacées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85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Potamogeton</a:t>
            </a:r>
            <a:r>
              <a:rPr lang="fr-FR" dirty="0" smtClean="0"/>
              <a:t> </a:t>
            </a:r>
            <a:r>
              <a:rPr lang="fr-FR" dirty="0" err="1" smtClean="0"/>
              <a:t>spp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Potamots.</a:t>
            </a:r>
          </a:p>
          <a:p>
            <a:r>
              <a:rPr lang="fr-FR" dirty="0" smtClean="0"/>
              <a:t>Plantes </a:t>
            </a:r>
            <a:r>
              <a:rPr lang="fr-FR" dirty="0"/>
              <a:t>aquatiques immergées </a:t>
            </a:r>
            <a:r>
              <a:rPr lang="fr-FR" dirty="0" smtClean="0"/>
              <a:t>et </a:t>
            </a:r>
            <a:r>
              <a:rPr lang="fr-FR" dirty="0"/>
              <a:t>enracinées. </a:t>
            </a:r>
            <a:endParaRPr lang="fr-FR" dirty="0" smtClean="0"/>
          </a:p>
          <a:p>
            <a:r>
              <a:rPr lang="fr-FR" dirty="0" smtClean="0"/>
              <a:t>Seuls </a:t>
            </a:r>
            <a:r>
              <a:rPr lang="fr-FR" dirty="0"/>
              <a:t>les épis de fleurs </a:t>
            </a:r>
            <a:r>
              <a:rPr lang="fr-FR" dirty="0" smtClean="0"/>
              <a:t>émergent </a:t>
            </a:r>
            <a:r>
              <a:rPr lang="fr-FR" dirty="0"/>
              <a:t>de l’eau.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464" y="2780928"/>
            <a:ext cx="3996444" cy="2664296"/>
          </a:xfrm>
        </p:spPr>
      </p:pic>
    </p:spTree>
    <p:extLst>
      <p:ext uri="{BB962C8B-B14F-4D97-AF65-F5344CB8AC3E}">
        <p14:creationId xmlns:p14="http://schemas.microsoft.com/office/powerpoint/2010/main" val="82282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Rhamnacées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4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Rhamnus </a:t>
            </a:r>
            <a:r>
              <a:rPr lang="fr-FR" dirty="0" err="1" smtClean="0"/>
              <a:t>catharticus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Neprin</a:t>
            </a:r>
            <a:r>
              <a:rPr lang="fr-FR" dirty="0" smtClean="0"/>
              <a:t> cathartique.</a:t>
            </a:r>
          </a:p>
          <a:p>
            <a:r>
              <a:rPr lang="fr-FR" dirty="0" smtClean="0"/>
              <a:t>Grand arbre.</a:t>
            </a:r>
          </a:p>
          <a:p>
            <a:r>
              <a:rPr lang="fr-FR" dirty="0" smtClean="0"/>
              <a:t>Feuilles ovales, dentées, opposées à nervures parallèles au bord du limbe; faisceau libéro-ligneux non élastiques.</a:t>
            </a:r>
          </a:p>
          <a:p>
            <a:r>
              <a:rPr lang="fr-FR" dirty="0" smtClean="0"/>
              <a:t>Fleurs en faisceau à l’aisselles des branches.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3723"/>
            <a:ext cx="3803650" cy="2529154"/>
          </a:xfrm>
        </p:spPr>
      </p:pic>
    </p:spTree>
    <p:extLst>
      <p:ext uri="{BB962C8B-B14F-4D97-AF65-F5344CB8AC3E}">
        <p14:creationId xmlns:p14="http://schemas.microsoft.com/office/powerpoint/2010/main" val="11620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Renonculacées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5S + 5P +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nE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nC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alternes .</a:t>
            </a:r>
          </a:p>
        </p:txBody>
      </p:sp>
    </p:spTree>
    <p:extLst>
      <p:ext uri="{BB962C8B-B14F-4D97-AF65-F5344CB8AC3E}">
        <p14:creationId xmlns:p14="http://schemas.microsoft.com/office/powerpoint/2010/main" val="43908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Clematis</a:t>
            </a:r>
            <a:r>
              <a:rPr lang="fr-FR" dirty="0" smtClean="0"/>
              <a:t> </a:t>
            </a:r>
            <a:r>
              <a:rPr lang="fr-FR" dirty="0" err="1" smtClean="0"/>
              <a:t>vitalba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Clématite vigne blanche.</a:t>
            </a:r>
          </a:p>
          <a:p>
            <a:r>
              <a:rPr lang="fr-FR" dirty="0" smtClean="0"/>
              <a:t>Liane ligneuse.</a:t>
            </a:r>
          </a:p>
          <a:p>
            <a:r>
              <a:rPr lang="fr-FR" dirty="0" smtClean="0"/>
              <a:t>Feuille opposée composée de 5 folioles variablement dentés </a:t>
            </a:r>
            <a:r>
              <a:rPr lang="fr-FR" dirty="0"/>
              <a:t>et volubile (s’enroule autour d’un support</a:t>
            </a:r>
            <a:r>
              <a:rPr lang="fr-FR" dirty="0" smtClean="0"/>
              <a:t>).</a:t>
            </a:r>
          </a:p>
          <a:p>
            <a:r>
              <a:rPr lang="fr-FR" dirty="0" smtClean="0"/>
              <a:t>Fleurs apétales, sépales </a:t>
            </a:r>
            <a:r>
              <a:rPr lang="fr-FR" dirty="0"/>
              <a:t>blancs et velus (pas de bractée ni pétale</a:t>
            </a:r>
            <a:r>
              <a:rPr lang="fr-FR" dirty="0" smtClean="0"/>
              <a:t>).</a:t>
            </a:r>
            <a:endParaRPr lang="fr-FR" dirty="0"/>
          </a:p>
          <a:p>
            <a:r>
              <a:rPr lang="fr-FR" dirty="0"/>
              <a:t>N</a:t>
            </a:r>
            <a:r>
              <a:rPr lang="fr-FR" dirty="0" smtClean="0"/>
              <a:t>ombreux </a:t>
            </a:r>
            <a:r>
              <a:rPr lang="fr-FR" dirty="0"/>
              <a:t>akènes </a:t>
            </a:r>
            <a:r>
              <a:rPr lang="fr-FR" dirty="0" smtClean="0"/>
              <a:t>à style plumeux </a:t>
            </a:r>
            <a:r>
              <a:rPr lang="fr-FR" dirty="0"/>
              <a:t>(en hiver</a:t>
            </a:r>
            <a:r>
              <a:rPr lang="fr-FR" dirty="0" smtClean="0"/>
              <a:t>).</a:t>
            </a:r>
            <a:endParaRPr lang="fr-FR" dirty="0"/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</p:spTree>
    <p:extLst>
      <p:ext uri="{BB962C8B-B14F-4D97-AF65-F5344CB8AC3E}">
        <p14:creationId xmlns:p14="http://schemas.microsoft.com/office/powerpoint/2010/main" val="168811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Ranunculus</a:t>
            </a:r>
            <a:r>
              <a:rPr lang="fr-FR" dirty="0" smtClean="0"/>
              <a:t> </a:t>
            </a:r>
            <a:r>
              <a:rPr lang="fr-FR" dirty="0" err="1" smtClean="0"/>
              <a:t>acris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Renoncule ou Bouton d’Or acre.</a:t>
            </a:r>
          </a:p>
          <a:p>
            <a:r>
              <a:rPr lang="fr-FR" dirty="0" smtClean="0"/>
              <a:t>Grande herbe.</a:t>
            </a:r>
          </a:p>
          <a:p>
            <a:r>
              <a:rPr lang="fr-FR" dirty="0" smtClean="0"/>
              <a:t>Feuilles du milieu de la tige à 5 ou 7 lobes très découpés (assez pointus partant du même point).</a:t>
            </a:r>
          </a:p>
          <a:p>
            <a:r>
              <a:rPr lang="fr-FR" dirty="0" smtClean="0"/>
              <a:t>Pédoncule non-siliconé, fleurs typiques des boutons d’or aux pétales jaunes vifs luisants.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316920"/>
            <a:ext cx="2736304" cy="3808023"/>
          </a:xfrm>
        </p:spPr>
      </p:pic>
    </p:spTree>
    <p:extLst>
      <p:ext uri="{BB962C8B-B14F-4D97-AF65-F5344CB8AC3E}">
        <p14:creationId xmlns:p14="http://schemas.microsoft.com/office/powerpoint/2010/main" val="218199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Astéracées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Composées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50912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Capitule à involucre de bractées.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Akène.</a:t>
            </a:r>
          </a:p>
          <a:p>
            <a:pPr lvl="0" algn="ctr"/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Papus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(calice post-fécondation).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8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Ranunculus</a:t>
            </a:r>
            <a:r>
              <a:rPr lang="fr-FR" dirty="0" smtClean="0"/>
              <a:t> </a:t>
            </a:r>
            <a:r>
              <a:rPr lang="fr-FR" dirty="0" err="1" smtClean="0"/>
              <a:t>bulbosus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Renoncule ou Bouton d’Or bulbeux.</a:t>
            </a:r>
          </a:p>
          <a:p>
            <a:r>
              <a:rPr lang="fr-FR" dirty="0" smtClean="0"/>
              <a:t>Herbacée bulbeuse.</a:t>
            </a:r>
          </a:p>
          <a:p>
            <a:r>
              <a:rPr lang="fr-FR" dirty="0" smtClean="0"/>
              <a:t>Feuilles du milieu de la tige à lobes découpés  à lobe terminal </a:t>
            </a:r>
            <a:r>
              <a:rPr lang="fr-FR" dirty="0" err="1" smtClean="0"/>
              <a:t>petiolulé</a:t>
            </a:r>
            <a:r>
              <a:rPr lang="fr-FR" dirty="0" smtClean="0"/>
              <a:t>.</a:t>
            </a:r>
          </a:p>
          <a:p>
            <a:r>
              <a:rPr lang="fr-FR" dirty="0" smtClean="0"/>
              <a:t>Sépales réfléchis vers le bas, pédoncule floral siliconé.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75" y="2273300"/>
            <a:ext cx="2952750" cy="3810000"/>
          </a:xfrm>
        </p:spPr>
      </p:pic>
    </p:spTree>
    <p:extLst>
      <p:ext uri="{BB962C8B-B14F-4D97-AF65-F5344CB8AC3E}">
        <p14:creationId xmlns:p14="http://schemas.microsoft.com/office/powerpoint/2010/main" val="313803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Ranunculus</a:t>
            </a:r>
            <a:r>
              <a:rPr lang="fr-FR" dirty="0" smtClean="0"/>
              <a:t> repens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/>
              <a:t>Renoncule ou Bouton d’Or rampant.</a:t>
            </a:r>
          </a:p>
          <a:p>
            <a:r>
              <a:rPr lang="fr-FR" dirty="0" smtClean="0"/>
              <a:t>Herbacée.</a:t>
            </a:r>
          </a:p>
          <a:p>
            <a:r>
              <a:rPr lang="fr-FR" dirty="0" smtClean="0"/>
              <a:t>Stolons radicant (</a:t>
            </a:r>
            <a:r>
              <a:rPr lang="fr-FR" dirty="0"/>
              <a:t>q</a:t>
            </a:r>
            <a:r>
              <a:rPr lang="fr-FR" dirty="0" smtClean="0"/>
              <a:t>ui s’enracinent).</a:t>
            </a:r>
          </a:p>
          <a:p>
            <a:r>
              <a:rPr lang="fr-FR" dirty="0" smtClean="0"/>
              <a:t>Feuilles du milieu de la tige à lobes découpés (terminal </a:t>
            </a:r>
            <a:r>
              <a:rPr lang="fr-FR" dirty="0" err="1" smtClean="0"/>
              <a:t>pétiolulé</a:t>
            </a:r>
            <a:r>
              <a:rPr lang="fr-FR" dirty="0" smtClean="0"/>
              <a:t>), feuilles comme composées de trois folioles.</a:t>
            </a:r>
          </a:p>
          <a:p>
            <a:r>
              <a:rPr lang="fr-FR" dirty="0" smtClean="0"/>
              <a:t>Ni sépales réfléchis, ni bulbes, ni pédoncule siliconé.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</p:spTree>
    <p:extLst>
      <p:ext uri="{BB962C8B-B14F-4D97-AF65-F5344CB8AC3E}">
        <p14:creationId xmlns:p14="http://schemas.microsoft.com/office/powerpoint/2010/main" val="418741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Rosacées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5S + 5P + E + C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Feuillage alterne souvent stipulé.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Gynécée variable.</a:t>
            </a:r>
          </a:p>
        </p:txBody>
      </p:sp>
    </p:spTree>
    <p:extLst>
      <p:ext uri="{BB962C8B-B14F-4D97-AF65-F5344CB8AC3E}">
        <p14:creationId xmlns:p14="http://schemas.microsoft.com/office/powerpoint/2010/main" val="28019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Geum</a:t>
            </a:r>
            <a:r>
              <a:rPr lang="fr-FR" dirty="0" smtClean="0"/>
              <a:t> </a:t>
            </a:r>
            <a:r>
              <a:rPr lang="fr-FR" dirty="0" err="1" smtClean="0"/>
              <a:t>urbanum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700" dirty="0" smtClean="0"/>
              <a:t>Benoite.</a:t>
            </a:r>
          </a:p>
          <a:p>
            <a:r>
              <a:rPr lang="fr-FR" sz="1700" dirty="0" smtClean="0"/>
              <a:t>Herbe moyenne.</a:t>
            </a:r>
          </a:p>
          <a:p>
            <a:r>
              <a:rPr lang="fr-FR" sz="1700" dirty="0" smtClean="0"/>
              <a:t>Tige dressée pas ou peu ramifiée.</a:t>
            </a:r>
          </a:p>
          <a:p>
            <a:r>
              <a:rPr lang="fr-FR" sz="1700" dirty="0" smtClean="0"/>
              <a:t>Feuilles pennées, celles du milieux de la tige ordinairement trilobées (plus nombreux en bas).</a:t>
            </a:r>
          </a:p>
          <a:p>
            <a:r>
              <a:rPr lang="fr-FR" sz="1700" dirty="0" smtClean="0"/>
              <a:t>Stipules grands, arrondis, dentés et foliacés; corolle à cinq pétales jaunes, nombreux étamines et carpelles; carpelles crochus.</a:t>
            </a:r>
          </a:p>
          <a:p>
            <a:r>
              <a:rPr lang="fr-FR" sz="1700" dirty="0" smtClean="0"/>
              <a:t>Akène rassemblé en tête globuleuses, styles crochus persistant permettant aux fruits de s’agripper au pelage.</a:t>
            </a:r>
            <a:endParaRPr lang="fr-FR" sz="17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45025" y="3174123"/>
            <a:ext cx="3803650" cy="2008355"/>
          </a:xfrm>
        </p:spPr>
      </p:pic>
    </p:spTree>
    <p:extLst>
      <p:ext uri="{BB962C8B-B14F-4D97-AF65-F5344CB8AC3E}">
        <p14:creationId xmlns:p14="http://schemas.microsoft.com/office/powerpoint/2010/main" val="121434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Potentilla</a:t>
            </a:r>
            <a:r>
              <a:rPr lang="fr-FR" dirty="0" smtClean="0"/>
              <a:t> </a:t>
            </a:r>
            <a:r>
              <a:rPr lang="fr-FR" dirty="0" err="1" smtClean="0"/>
              <a:t>argentea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/>
              <a:t>Potentille argentée.</a:t>
            </a:r>
          </a:p>
          <a:p>
            <a:r>
              <a:rPr lang="fr-FR" dirty="0" smtClean="0"/>
              <a:t>Herbe dressée.</a:t>
            </a:r>
          </a:p>
          <a:p>
            <a:r>
              <a:rPr lang="fr-FR" dirty="0" smtClean="0"/>
              <a:t>Feuilles à 5 à 7 lobes palmés et irrégulièrement dentées, vertes foncées dessus, blanches dessous.</a:t>
            </a:r>
          </a:p>
          <a:p>
            <a:r>
              <a:rPr lang="fr-FR" dirty="0" smtClean="0"/>
              <a:t>Petite fleur à pétales jaunes égalant le calice; fleur typique des potentilles avec calice et calicule.</a:t>
            </a:r>
          </a:p>
          <a:p>
            <a:r>
              <a:rPr lang="fr-FR" dirty="0" smtClean="0"/>
              <a:t>10S + 5P + </a:t>
            </a:r>
            <a:r>
              <a:rPr lang="fr-FR" dirty="0" err="1" smtClean="0"/>
              <a:t>nE</a:t>
            </a:r>
            <a:r>
              <a:rPr lang="fr-FR" dirty="0" smtClean="0"/>
              <a:t> + </a:t>
            </a:r>
            <a:r>
              <a:rPr lang="fr-FR" dirty="0" err="1" smtClean="0"/>
              <a:t>nC</a:t>
            </a:r>
            <a:r>
              <a:rPr lang="fr-FR" dirty="0" smtClean="0"/>
              <a:t>.</a:t>
            </a:r>
          </a:p>
          <a:p>
            <a:r>
              <a:rPr lang="fr-FR" dirty="0" smtClean="0"/>
              <a:t>Akènes.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</p:spTree>
    <p:extLst>
      <p:ext uri="{BB962C8B-B14F-4D97-AF65-F5344CB8AC3E}">
        <p14:creationId xmlns:p14="http://schemas.microsoft.com/office/powerpoint/2010/main" val="374503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Potentilla</a:t>
            </a:r>
            <a:r>
              <a:rPr lang="fr-FR" dirty="0" smtClean="0"/>
              <a:t> </a:t>
            </a:r>
            <a:r>
              <a:rPr lang="fr-FR" dirty="0" err="1" smtClean="0"/>
              <a:t>reptans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Potentille rampante ou quintefeuille.</a:t>
            </a:r>
          </a:p>
          <a:p>
            <a:r>
              <a:rPr lang="fr-FR" dirty="0" smtClean="0"/>
              <a:t>Herbacée rampante.</a:t>
            </a:r>
          </a:p>
          <a:p>
            <a:r>
              <a:rPr lang="fr-FR" dirty="0" smtClean="0"/>
              <a:t>Feuilles digitées à 5 ou 7 folioles palmées, ovales, dentées (dent terminale plus courte que les autres).</a:t>
            </a:r>
          </a:p>
          <a:p>
            <a:r>
              <a:rPr lang="fr-FR" dirty="0" smtClean="0"/>
              <a:t>5 pétales libres jaunes en cœur, plus long que les 10 sépales; stipules foliacées.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2398"/>
            <a:ext cx="3803650" cy="2531804"/>
          </a:xfrm>
        </p:spPr>
      </p:pic>
    </p:spTree>
    <p:extLst>
      <p:ext uri="{BB962C8B-B14F-4D97-AF65-F5344CB8AC3E}">
        <p14:creationId xmlns:p14="http://schemas.microsoft.com/office/powerpoint/2010/main" val="358453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Prunus </a:t>
            </a:r>
            <a:r>
              <a:rPr lang="fr-FR" dirty="0" err="1" smtClean="0"/>
              <a:t>avium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Merisier ou Cerisier des Oiseaux.</a:t>
            </a:r>
          </a:p>
          <a:p>
            <a:r>
              <a:rPr lang="fr-FR" dirty="0" smtClean="0"/>
              <a:t>Petit arbre non épineux.</a:t>
            </a:r>
          </a:p>
          <a:p>
            <a:r>
              <a:rPr lang="fr-FR" dirty="0" smtClean="0"/>
              <a:t>Feuilles alternes grandes (+ de 10 cm), ovales, dentées et acuminés portant deux petites glandes (rouges) nectarifères à l’extrémité du pétiole (base du limbe).</a:t>
            </a:r>
          </a:p>
          <a:p>
            <a:r>
              <a:rPr lang="fr-FR" dirty="0" smtClean="0"/>
              <a:t>Fleurs et drupes par 1, 2 ou + en faisceaux longuement pédicellées.</a:t>
            </a:r>
          </a:p>
          <a:p>
            <a:r>
              <a:rPr lang="fr-FR" dirty="0" smtClean="0"/>
              <a:t>Drupe = Merise (cerise sauvage).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073" y="4203086"/>
            <a:ext cx="2519263" cy="1992742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204864"/>
            <a:ext cx="2664296" cy="19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8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Prunus mahaleb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Prunier (ou cerisier) de Sainte-Lucie.</a:t>
            </a:r>
          </a:p>
          <a:p>
            <a:r>
              <a:rPr lang="fr-FR" dirty="0" smtClean="0"/>
              <a:t>Arbuste non épineux.</a:t>
            </a:r>
          </a:p>
          <a:p>
            <a:r>
              <a:rPr lang="fr-FR" dirty="0" smtClean="0"/>
              <a:t>Feuilles alternes, ovales à presque ronde, denticulées et pliées le long de la nervure principale, légèrement cordées à la base; pédicelle allongé.</a:t>
            </a:r>
          </a:p>
          <a:p>
            <a:r>
              <a:rPr lang="fr-FR" dirty="0" smtClean="0"/>
              <a:t>Fleurs et drupes longuement pédicellées,  noires brillantes.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817076"/>
            <a:ext cx="3803650" cy="2722448"/>
          </a:xfrm>
        </p:spPr>
      </p:pic>
    </p:spTree>
    <p:extLst>
      <p:ext uri="{BB962C8B-B14F-4D97-AF65-F5344CB8AC3E}">
        <p14:creationId xmlns:p14="http://schemas.microsoft.com/office/powerpoint/2010/main" val="113798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Prunus </a:t>
            </a:r>
            <a:r>
              <a:rPr lang="fr-FR" dirty="0" err="1" smtClean="0"/>
              <a:t>spinosa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100" dirty="0" smtClean="0"/>
              <a:t>Prunellier ou Épine Noire.</a:t>
            </a:r>
          </a:p>
          <a:p>
            <a:r>
              <a:rPr lang="fr-FR" sz="2100" dirty="0" smtClean="0"/>
              <a:t>Arbrisseau épineux (rameau de l’année précédente pointus à l’extrémité) de 2/3m.</a:t>
            </a:r>
          </a:p>
          <a:p>
            <a:r>
              <a:rPr lang="fr-FR" sz="2100" dirty="0" smtClean="0"/>
              <a:t>Petites feuilles alternes, ovales et peu larges, finement denticulées.</a:t>
            </a:r>
          </a:p>
          <a:p>
            <a:r>
              <a:rPr lang="fr-FR" sz="2100" dirty="0" smtClean="0"/>
              <a:t>Fleurs courtement pédonculées.</a:t>
            </a:r>
          </a:p>
          <a:p>
            <a:r>
              <a:rPr lang="fr-FR" sz="2100" dirty="0" smtClean="0"/>
              <a:t>Petite drupe sombre (comestible une fois blette).</a:t>
            </a:r>
          </a:p>
          <a:p>
            <a:endParaRPr lang="fr-FR" sz="21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3200"/>
            <a:ext cx="3803650" cy="2850201"/>
          </a:xfrm>
        </p:spPr>
      </p:pic>
    </p:spTree>
    <p:extLst>
      <p:ext uri="{BB962C8B-B14F-4D97-AF65-F5344CB8AC3E}">
        <p14:creationId xmlns:p14="http://schemas.microsoft.com/office/powerpoint/2010/main" val="40590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Sanguisorba</a:t>
            </a:r>
            <a:r>
              <a:rPr lang="fr-FR" dirty="0" smtClean="0"/>
              <a:t> </a:t>
            </a:r>
            <a:r>
              <a:rPr lang="fr-FR" dirty="0" err="1" smtClean="0"/>
              <a:t>minor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700" dirty="0" smtClean="0"/>
              <a:t>Petite pimprenelle.</a:t>
            </a:r>
          </a:p>
          <a:p>
            <a:r>
              <a:rPr lang="fr-FR" sz="1700" dirty="0" smtClean="0"/>
              <a:t>Herbacée en touffe à tige souvent rougeâtre.</a:t>
            </a:r>
          </a:p>
          <a:p>
            <a:r>
              <a:rPr lang="fr-FR" sz="1700" dirty="0" smtClean="0"/>
              <a:t>Feuilles composées d’une dizaine de folioles ovales et très dentées</a:t>
            </a:r>
            <a:r>
              <a:rPr lang="fr-FR" sz="1700" dirty="0"/>
              <a:t> </a:t>
            </a:r>
            <a:r>
              <a:rPr lang="fr-FR" sz="1700" dirty="0" smtClean="0"/>
              <a:t>glauques.</a:t>
            </a:r>
          </a:p>
          <a:p>
            <a:r>
              <a:rPr lang="fr-FR" sz="1700" dirty="0" smtClean="0"/>
              <a:t>Inflorescence terminale globuleuses avec les fleurs mâles et femelles séparées; les mâles en position inférieure, étamines à longs filets pendants; les femelles en position supérieure, à deux stigmates rouges; pas de pétales, sépales verts; stigmates roses.</a:t>
            </a:r>
          </a:p>
          <a:p>
            <a:r>
              <a:rPr lang="fr-FR" sz="1700" dirty="0" smtClean="0"/>
              <a:t>Jeune feuille comestible à saveur de concombre.</a:t>
            </a:r>
            <a:endParaRPr lang="fr-FR" sz="1700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342562"/>
            <a:ext cx="3803650" cy="3671476"/>
          </a:xfrm>
        </p:spPr>
      </p:pic>
    </p:spTree>
    <p:extLst>
      <p:ext uri="{BB962C8B-B14F-4D97-AF65-F5344CB8AC3E}">
        <p14:creationId xmlns:p14="http://schemas.microsoft.com/office/powerpoint/2010/main" val="35336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Bellis </a:t>
            </a:r>
            <a:r>
              <a:rPr lang="fr-FR" dirty="0" err="1" smtClean="0"/>
              <a:t>perennis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fr-FR" dirty="0" smtClean="0"/>
              <a:t>Pâquerette.</a:t>
            </a:r>
          </a:p>
          <a:p>
            <a:pPr algn="just"/>
            <a:r>
              <a:rPr lang="fr-FR" dirty="0" smtClean="0"/>
              <a:t>Petite herbacée commune.</a:t>
            </a:r>
          </a:p>
          <a:p>
            <a:pPr algn="just"/>
            <a:r>
              <a:rPr lang="fr-FR" dirty="0" smtClean="0"/>
              <a:t>Feuilles spatulées en rosette basale.</a:t>
            </a:r>
          </a:p>
          <a:p>
            <a:pPr algn="just"/>
            <a:r>
              <a:rPr lang="fr-FR" dirty="0" smtClean="0"/>
              <a:t>Capitule solitaire à fleurs tubulées jaunes (au centre) et à fleurs ligulées blanches (en périphérie) souvent rouges à l’extrémité. Réceptacle floral bombé. Pédoncule non creux.</a:t>
            </a:r>
          </a:p>
          <a:p>
            <a:pPr algn="just"/>
            <a:r>
              <a:rPr lang="fr-FR" dirty="0" smtClean="0"/>
              <a:t>Pas de </a:t>
            </a:r>
            <a:r>
              <a:rPr lang="fr-FR" dirty="0" err="1" smtClean="0"/>
              <a:t>papus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2770"/>
            <a:ext cx="3803650" cy="2851060"/>
          </a:xfrm>
        </p:spPr>
      </p:pic>
    </p:spTree>
    <p:extLst>
      <p:ext uri="{BB962C8B-B14F-4D97-AF65-F5344CB8AC3E}">
        <p14:creationId xmlns:p14="http://schemas.microsoft.com/office/powerpoint/2010/main" val="52904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Rubiacées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38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Galium </a:t>
            </a:r>
            <a:r>
              <a:rPr lang="fr-FR" dirty="0" err="1" smtClean="0"/>
              <a:t>aparine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Gaillet grateron.</a:t>
            </a:r>
          </a:p>
          <a:p>
            <a:r>
              <a:rPr lang="fr-FR" dirty="0" smtClean="0"/>
              <a:t>Herbe couchée sur la végétation environnante.</a:t>
            </a:r>
          </a:p>
          <a:p>
            <a:r>
              <a:rPr lang="fr-FR" dirty="0" smtClean="0"/>
              <a:t>Tige à section carré, rude au touché car munie de poils crochus (pour s’agripper au pelage etc.).</a:t>
            </a:r>
          </a:p>
          <a:p>
            <a:r>
              <a:rPr lang="fr-FR" dirty="0" smtClean="0"/>
              <a:t>Feuilles linéaires et verticillées (plus grande que chez Galium </a:t>
            </a:r>
            <a:r>
              <a:rPr lang="fr-FR" dirty="0" err="1" smtClean="0"/>
              <a:t>mollugo</a:t>
            </a:r>
            <a:r>
              <a:rPr lang="fr-FR" dirty="0" smtClean="0"/>
              <a:t>).</a:t>
            </a:r>
          </a:p>
          <a:p>
            <a:r>
              <a:rPr lang="fr-FR" dirty="0" smtClean="0"/>
              <a:t>Fleurs à quatre pétales blancs très pointus sensiblement identiques à Galium </a:t>
            </a:r>
            <a:r>
              <a:rPr lang="fr-FR" dirty="0" err="1" smtClean="0"/>
              <a:t>mollugo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894572"/>
            <a:ext cx="3507422" cy="2334628"/>
          </a:xfrm>
        </p:spPr>
      </p:pic>
    </p:spTree>
    <p:extLst>
      <p:ext uri="{BB962C8B-B14F-4D97-AF65-F5344CB8AC3E}">
        <p14:creationId xmlns:p14="http://schemas.microsoft.com/office/powerpoint/2010/main" val="237600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Sherardia</a:t>
            </a:r>
            <a:r>
              <a:rPr lang="fr-FR" dirty="0" smtClean="0"/>
              <a:t> </a:t>
            </a:r>
            <a:r>
              <a:rPr lang="fr-FR" dirty="0" err="1" smtClean="0"/>
              <a:t>arvensis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86200" cy="3877056"/>
          </a:xfrm>
        </p:spPr>
        <p:txBody>
          <a:bodyPr>
            <a:noAutofit/>
          </a:bodyPr>
          <a:lstStyle/>
          <a:p>
            <a:r>
              <a:rPr lang="fr-FR" sz="2100" dirty="0" smtClean="0"/>
              <a:t>Rubéole des champs.</a:t>
            </a:r>
          </a:p>
          <a:p>
            <a:r>
              <a:rPr lang="fr-FR" sz="2100" dirty="0" smtClean="0"/>
              <a:t>Petite herbe annuelle couchée (prostrée) et poilue.</a:t>
            </a:r>
          </a:p>
          <a:p>
            <a:r>
              <a:rPr lang="fr-FR" sz="2100" dirty="0" smtClean="0"/>
              <a:t>Feuilles finement ovales, pointues et verticillées par 4 à 6.</a:t>
            </a:r>
          </a:p>
          <a:p>
            <a:r>
              <a:rPr lang="fr-FR" sz="2100" dirty="0" smtClean="0"/>
              <a:t>Petites fleurs à quatre pétales pointus roses/mauves, rassemblées à l’extrémité des tiges en inflorescences légèrement globuleuses.</a:t>
            </a:r>
          </a:p>
          <a:p>
            <a:r>
              <a:rPr lang="fr-FR" sz="2100" dirty="0" smtClean="0"/>
              <a:t>N’accroche pas.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52" y="2348880"/>
            <a:ext cx="3197156" cy="3024336"/>
          </a:xfrm>
        </p:spPr>
      </p:pic>
    </p:spTree>
    <p:extLst>
      <p:ext uri="{BB962C8B-B14F-4D97-AF65-F5344CB8AC3E}">
        <p14:creationId xmlns:p14="http://schemas.microsoft.com/office/powerpoint/2010/main" val="49331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Salicacées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Salicinées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603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Populus</a:t>
            </a:r>
            <a:r>
              <a:rPr lang="fr-FR" dirty="0" smtClean="0"/>
              <a:t> </a:t>
            </a:r>
            <a:r>
              <a:rPr lang="fr-FR" dirty="0" err="1" smtClean="0"/>
              <a:t>nigra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Peuplier noir.</a:t>
            </a:r>
          </a:p>
          <a:p>
            <a:r>
              <a:rPr lang="fr-FR" dirty="0" smtClean="0"/>
              <a:t>Grand arbre.</a:t>
            </a:r>
          </a:p>
          <a:p>
            <a:r>
              <a:rPr lang="fr-FR" dirty="0" smtClean="0"/>
              <a:t>Feuilles alternes triangulaires ou en losange, pointues à l’apex, marges à petites dents arrondies.</a:t>
            </a:r>
          </a:p>
          <a:p>
            <a:r>
              <a:rPr lang="fr-FR" dirty="0" smtClean="0"/>
              <a:t>Chatons pendants.</a:t>
            </a:r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819854"/>
            <a:ext cx="3803650" cy="2716892"/>
          </a:xfrm>
        </p:spPr>
      </p:pic>
    </p:spTree>
    <p:extLst>
      <p:ext uri="{BB962C8B-B14F-4D97-AF65-F5344CB8AC3E}">
        <p14:creationId xmlns:p14="http://schemas.microsoft.com/office/powerpoint/2010/main" val="71057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Populus</a:t>
            </a:r>
            <a:r>
              <a:rPr lang="fr-FR" dirty="0" smtClean="0"/>
              <a:t> </a:t>
            </a:r>
            <a:r>
              <a:rPr lang="fr-FR" dirty="0" err="1" smtClean="0"/>
              <a:t>tremula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500" dirty="0" smtClean="0"/>
              <a:t>Tremble.</a:t>
            </a:r>
          </a:p>
          <a:p>
            <a:r>
              <a:rPr lang="fr-FR" sz="2500" dirty="0" smtClean="0"/>
              <a:t>Arbre.</a:t>
            </a:r>
          </a:p>
          <a:p>
            <a:r>
              <a:rPr lang="fr-FR" sz="2500" dirty="0" smtClean="0"/>
              <a:t>Feuilles arrondies, crénelées (à dents obtuses peu pointues), marge très </a:t>
            </a:r>
            <a:r>
              <a:rPr lang="fr-FR" sz="2500" dirty="0" err="1" smtClean="0"/>
              <a:t>irréglière</a:t>
            </a:r>
            <a:r>
              <a:rPr lang="fr-FR" sz="2500" dirty="0" smtClean="0"/>
              <a:t>, face inférieure glauque (vert grisâtre); pétiole aplati dans le plan perpendiculaire au limbe.</a:t>
            </a:r>
            <a:endParaRPr lang="fr-FR" sz="25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49819"/>
            <a:ext cx="3803650" cy="2856963"/>
          </a:xfrm>
        </p:spPr>
      </p:pic>
    </p:spTree>
    <p:extLst>
      <p:ext uri="{BB962C8B-B14F-4D97-AF65-F5344CB8AC3E}">
        <p14:creationId xmlns:p14="http://schemas.microsoft.com/office/powerpoint/2010/main" val="358387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Salix</a:t>
            </a:r>
            <a:r>
              <a:rPr lang="fr-FR" dirty="0" smtClean="0"/>
              <a:t> </a:t>
            </a:r>
            <a:r>
              <a:rPr lang="fr-FR" dirty="0" err="1" smtClean="0"/>
              <a:t>spp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Saules.</a:t>
            </a:r>
          </a:p>
          <a:p>
            <a:r>
              <a:rPr lang="fr-FR" dirty="0" smtClean="0"/>
              <a:t>Arbustes </a:t>
            </a:r>
            <a:r>
              <a:rPr lang="fr-FR" dirty="0"/>
              <a:t>(quelques </a:t>
            </a:r>
            <a:r>
              <a:rPr lang="fr-FR" dirty="0" smtClean="0"/>
              <a:t>espèces arborescentes</a:t>
            </a:r>
            <a:r>
              <a:rPr lang="fr-FR" dirty="0"/>
              <a:t>) </a:t>
            </a:r>
            <a:r>
              <a:rPr lang="fr-FR" dirty="0" smtClean="0"/>
              <a:t>dioïques</a:t>
            </a:r>
          </a:p>
          <a:p>
            <a:r>
              <a:rPr lang="fr-FR" dirty="0" smtClean="0"/>
              <a:t>Inflorescences </a:t>
            </a:r>
            <a:r>
              <a:rPr lang="fr-FR" dirty="0"/>
              <a:t>en chatons</a:t>
            </a:r>
            <a:r>
              <a:rPr lang="fr-FR" dirty="0" smtClean="0"/>
              <a:t>.</a:t>
            </a:r>
          </a:p>
          <a:p>
            <a:r>
              <a:rPr lang="fr-FR" dirty="0"/>
              <a:t>Milieux humides. 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47" y="2239963"/>
            <a:ext cx="2945406" cy="3876675"/>
          </a:xfrm>
        </p:spPr>
      </p:pic>
    </p:spTree>
    <p:extLst>
      <p:ext uri="{BB962C8B-B14F-4D97-AF65-F5344CB8AC3E}">
        <p14:creationId xmlns:p14="http://schemas.microsoft.com/office/powerpoint/2010/main" val="112959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Scrophulariacées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Scrofularinées</a:t>
            </a:r>
          </a:p>
          <a:p>
            <a:endParaRPr lang="fr-FR" dirty="0"/>
          </a:p>
          <a:p>
            <a:r>
              <a:rPr lang="fr-FR" dirty="0" err="1" smtClean="0"/>
              <a:t>Verbascées</a:t>
            </a:r>
            <a:r>
              <a:rPr lang="fr-FR" dirty="0" smtClean="0"/>
              <a:t> (</a:t>
            </a:r>
            <a:r>
              <a:rPr lang="fr-FR" dirty="0" err="1" smtClean="0"/>
              <a:t>Verbascum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50912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fr-FR" u="sng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endParaRPr lang="fr-FR" u="sng" dirty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des véroniques: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Fruit en forme de fesses.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5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Veronica </a:t>
            </a:r>
            <a:r>
              <a:rPr lang="fr-FR" dirty="0" err="1" smtClean="0"/>
              <a:t>arvensis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fr-FR" dirty="0" smtClean="0"/>
              <a:t>Véronique des champs.</a:t>
            </a:r>
          </a:p>
          <a:p>
            <a:r>
              <a:rPr lang="fr-FR" dirty="0" smtClean="0"/>
              <a:t>Petite herbacée dressée.</a:t>
            </a:r>
          </a:p>
          <a:p>
            <a:r>
              <a:rPr lang="fr-FR" dirty="0" smtClean="0"/>
              <a:t>Feuilles ovales, dentée à pétiole court.</a:t>
            </a:r>
          </a:p>
          <a:p>
            <a:r>
              <a:rPr lang="fr-FR" dirty="0" smtClean="0"/>
              <a:t>Bractées et fleurs sessiles, fleurs petites à pédoncule court, calice à sépales aigus dépassant la minuscule corole à quatre pétales bleues pâles.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54950"/>
            <a:ext cx="3803650" cy="2446700"/>
          </a:xfrm>
        </p:spPr>
      </p:pic>
    </p:spTree>
    <p:extLst>
      <p:ext uri="{BB962C8B-B14F-4D97-AF65-F5344CB8AC3E}">
        <p14:creationId xmlns:p14="http://schemas.microsoft.com/office/powerpoint/2010/main" val="184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Veronica </a:t>
            </a:r>
            <a:r>
              <a:rPr lang="fr-FR" dirty="0" err="1" smtClean="0"/>
              <a:t>hederifolia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700" dirty="0" smtClean="0"/>
              <a:t>Véronique à feuille de lierre.</a:t>
            </a:r>
          </a:p>
          <a:p>
            <a:r>
              <a:rPr lang="fr-FR" sz="1700" dirty="0" smtClean="0"/>
              <a:t>Petite herbacée velue à tige légèrement couchées / diffuses.</a:t>
            </a:r>
          </a:p>
          <a:p>
            <a:r>
              <a:rPr lang="fr-FR" sz="1700" dirty="0" smtClean="0"/>
              <a:t>Feuilles alternes à trois ou cinq lobe (le terminal étant beaucoup plus large).</a:t>
            </a:r>
          </a:p>
          <a:p>
            <a:r>
              <a:rPr lang="fr-FR" sz="1700" dirty="0" smtClean="0"/>
              <a:t>Toute petite fleur solitaire à l’aisselle des feuilles, pédoncule à peu près de la longueur des feuilles, quatre sépales en cœur à la base, cillés (poilus sur les marges), corolle minuscule et plus courte que le calice.</a:t>
            </a:r>
          </a:p>
          <a:p>
            <a:r>
              <a:rPr lang="fr-FR" sz="1700" dirty="0" smtClean="0"/>
              <a:t>Capsule presque globuleuse à quatre lobes à peine </a:t>
            </a:r>
            <a:r>
              <a:rPr lang="fr-FR" sz="1700" dirty="0" err="1" smtClean="0"/>
              <a:t>émarginée</a:t>
            </a:r>
            <a:r>
              <a:rPr lang="fr-FR" sz="1700" dirty="0" smtClean="0"/>
              <a:t> (peu en forme de fesses).</a:t>
            </a:r>
            <a:endParaRPr lang="fr-FR" sz="17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818368"/>
            <a:ext cx="2881408" cy="2554848"/>
          </a:xfrm>
        </p:spPr>
      </p:pic>
    </p:spTree>
    <p:extLst>
      <p:ext uri="{BB962C8B-B14F-4D97-AF65-F5344CB8AC3E}">
        <p14:creationId xmlns:p14="http://schemas.microsoft.com/office/powerpoint/2010/main" val="351518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Centaurea</a:t>
            </a:r>
            <a:r>
              <a:rPr lang="en-GB" dirty="0" smtClean="0"/>
              <a:t> </a:t>
            </a:r>
            <a:r>
              <a:rPr lang="en-GB" dirty="0" err="1" smtClean="0"/>
              <a:t>cyanus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Bleuet.</a:t>
            </a:r>
          </a:p>
          <a:p>
            <a:r>
              <a:rPr lang="fr-FR" dirty="0" smtClean="0"/>
              <a:t>Taille moyenne, poilue.</a:t>
            </a:r>
          </a:p>
          <a:p>
            <a:r>
              <a:rPr lang="fr-FR" dirty="0" smtClean="0"/>
              <a:t>Feuilles alternes très fine et (feuilles basales souvent très découpées) avec une foliole terminale plus grande, bractée dentées à marge noire.</a:t>
            </a:r>
          </a:p>
          <a:p>
            <a:r>
              <a:rPr lang="fr-FR" dirty="0" smtClean="0"/>
              <a:t>Capitule solitaire, fleurs ligulées découpées et d’un bleu profond; bractées à marges dentées et foncée.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1084"/>
            <a:ext cx="3803650" cy="2534432"/>
          </a:xfrm>
        </p:spPr>
      </p:pic>
    </p:spTree>
    <p:extLst>
      <p:ext uri="{BB962C8B-B14F-4D97-AF65-F5344CB8AC3E}">
        <p14:creationId xmlns:p14="http://schemas.microsoft.com/office/powerpoint/2010/main" val="394406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Veronica </a:t>
            </a:r>
            <a:r>
              <a:rPr lang="fr-FR" dirty="0" err="1" smtClean="0"/>
              <a:t>persica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/>
              <a:t>Véronique de Perse.</a:t>
            </a:r>
          </a:p>
          <a:p>
            <a:r>
              <a:rPr lang="fr-FR" dirty="0" smtClean="0"/>
              <a:t>Petite herbacée légèrement poilue assez rampante.</a:t>
            </a:r>
          </a:p>
          <a:p>
            <a:r>
              <a:rPr lang="fr-FR" dirty="0" smtClean="0"/>
              <a:t>Feuilles ovales à courts pétiole et à dents obtuses.</a:t>
            </a:r>
          </a:p>
          <a:p>
            <a:r>
              <a:rPr lang="fr-FR" dirty="0" smtClean="0"/>
              <a:t>Corolle composée de quatre pétales soudés (souvent très peu), bleus, le pétale inférieur plus clair que les autres, sépales </a:t>
            </a:r>
            <a:r>
              <a:rPr lang="fr-FR" dirty="0" err="1" smtClean="0"/>
              <a:t>ovals</a:t>
            </a:r>
            <a:r>
              <a:rPr lang="fr-FR" dirty="0" smtClean="0"/>
              <a:t>, fleurs portés par de longs pédoncules, deux étamines soudés.</a:t>
            </a:r>
          </a:p>
          <a:p>
            <a:r>
              <a:rPr lang="fr-FR" dirty="0" smtClean="0"/>
              <a:t>Style dépassant de l’échancrure de la capsule (en forme de fesse).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3074015"/>
            <a:ext cx="3803650" cy="2208570"/>
          </a:xfrm>
        </p:spPr>
      </p:pic>
    </p:spTree>
    <p:extLst>
      <p:ext uri="{BB962C8B-B14F-4D97-AF65-F5344CB8AC3E}">
        <p14:creationId xmlns:p14="http://schemas.microsoft.com/office/powerpoint/2010/main" val="351176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Veronica </a:t>
            </a:r>
            <a:r>
              <a:rPr lang="fr-FR" dirty="0" err="1" smtClean="0"/>
              <a:t>serpyllifolia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Véronique à feuille de serpolet.</a:t>
            </a:r>
          </a:p>
          <a:p>
            <a:r>
              <a:rPr lang="fr-FR" dirty="0" smtClean="0"/>
              <a:t>Petite herbacée presque glabre.</a:t>
            </a:r>
          </a:p>
          <a:p>
            <a:r>
              <a:rPr lang="fr-FR" dirty="0" smtClean="0"/>
              <a:t>Feuilles opposées, ovales et légèrement luisantes, </a:t>
            </a:r>
            <a:r>
              <a:rPr lang="fr-FR" dirty="0" err="1" smtClean="0"/>
              <a:t>subsessiles</a:t>
            </a:r>
            <a:r>
              <a:rPr lang="fr-FR" dirty="0" smtClean="0"/>
              <a:t> (pédoncule très court).</a:t>
            </a:r>
          </a:p>
          <a:p>
            <a:r>
              <a:rPr lang="fr-FR" dirty="0" smtClean="0"/>
              <a:t>Quatre pétales soudés à tubes courts, pétales bleus pâles presque blanc, veinés de pourpre ou de bleu foncé; corolle très plate.</a:t>
            </a:r>
          </a:p>
          <a:p>
            <a:r>
              <a:rPr lang="fr-FR" dirty="0" smtClean="0"/>
              <a:t>Fruit chordé.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</p:spTree>
    <p:extLst>
      <p:ext uri="{BB962C8B-B14F-4D97-AF65-F5344CB8AC3E}">
        <p14:creationId xmlns:p14="http://schemas.microsoft.com/office/powerpoint/2010/main" val="91748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Urticacées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Urticées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842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Urtica</a:t>
            </a:r>
            <a:r>
              <a:rPr lang="fr-FR" dirty="0" smtClean="0"/>
              <a:t> </a:t>
            </a:r>
            <a:r>
              <a:rPr lang="fr-FR" dirty="0" err="1" smtClean="0"/>
              <a:t>dioica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fr-FR" dirty="0" smtClean="0"/>
              <a:t>Grande ortie ou Ortie dioïque.</a:t>
            </a:r>
          </a:p>
          <a:p>
            <a:r>
              <a:rPr lang="fr-FR" dirty="0" smtClean="0"/>
              <a:t>Grande herbe poilue.</a:t>
            </a:r>
          </a:p>
          <a:p>
            <a:r>
              <a:rPr lang="fr-FR" dirty="0" smtClean="0"/>
              <a:t>Feuilles à marge dentées, dents aigües et de grande taille (variable), urticante.</a:t>
            </a:r>
          </a:p>
          <a:p>
            <a:r>
              <a:rPr lang="fr-FR" dirty="0" smtClean="0"/>
              <a:t>Inflorescences allongées de minuscules fleurs vertes apétales et </a:t>
            </a:r>
            <a:r>
              <a:rPr lang="fr-FR" dirty="0" err="1" smtClean="0"/>
              <a:t>asépales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59812"/>
            <a:ext cx="3803650" cy="3036976"/>
          </a:xfrm>
        </p:spPr>
      </p:pic>
    </p:spTree>
    <p:extLst>
      <p:ext uri="{BB962C8B-B14F-4D97-AF65-F5344CB8AC3E}">
        <p14:creationId xmlns:p14="http://schemas.microsoft.com/office/powerpoint/2010/main" val="46078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Vitacées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Ampélidées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42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Parthenocissus</a:t>
            </a:r>
            <a:r>
              <a:rPr lang="fr-FR" dirty="0" smtClean="0"/>
              <a:t> </a:t>
            </a:r>
            <a:r>
              <a:rPr lang="fr-FR" dirty="0" err="1" smtClean="0"/>
              <a:t>inserta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Vigne vierge quintefeuille.</a:t>
            </a:r>
          </a:p>
          <a:p>
            <a:r>
              <a:rPr lang="fr-FR" dirty="0" smtClean="0"/>
              <a:t>Liane très envahissante et grimpant sur la végétation environnante ou rampante et radicante (racines adventives).</a:t>
            </a:r>
          </a:p>
          <a:p>
            <a:r>
              <a:rPr lang="fr-FR" dirty="0" smtClean="0"/>
              <a:t>Feuilles palmées à 5 grandes folioles ovales à dents pointues et long pétiole; vrilles.</a:t>
            </a:r>
          </a:p>
          <a:p>
            <a:r>
              <a:rPr lang="fr-FR" dirty="0" smtClean="0"/>
              <a:t>Baie.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30303"/>
            <a:ext cx="3803650" cy="3095994"/>
          </a:xfrm>
        </p:spPr>
      </p:pic>
    </p:spTree>
    <p:extLst>
      <p:ext uri="{BB962C8B-B14F-4D97-AF65-F5344CB8AC3E}">
        <p14:creationId xmlns:p14="http://schemas.microsoft.com/office/powerpoint/2010/main" val="399962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Violacées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Violariées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53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Viola </a:t>
            </a:r>
            <a:r>
              <a:rPr lang="fr-FR" dirty="0" err="1" smtClean="0"/>
              <a:t>arvensis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Pensée des </a:t>
            </a:r>
            <a:r>
              <a:rPr lang="fr-FR" dirty="0" smtClean="0"/>
              <a:t>Champs</a:t>
            </a:r>
            <a:endParaRPr lang="fr-FR" dirty="0"/>
          </a:p>
          <a:p>
            <a:r>
              <a:rPr lang="fr-FR" dirty="0" smtClean="0"/>
              <a:t>Annuelle, petite </a:t>
            </a:r>
            <a:r>
              <a:rPr lang="fr-FR" dirty="0"/>
              <a:t>herbe </a:t>
            </a:r>
            <a:r>
              <a:rPr lang="fr-FR" dirty="0" smtClean="0"/>
              <a:t>dressée.</a:t>
            </a:r>
          </a:p>
          <a:p>
            <a:r>
              <a:rPr lang="fr-FR" dirty="0" smtClean="0"/>
              <a:t>Feuilles opposées spatulées </a:t>
            </a:r>
            <a:r>
              <a:rPr lang="fr-FR" dirty="0"/>
              <a:t>à </a:t>
            </a:r>
            <a:r>
              <a:rPr lang="fr-FR" dirty="0" smtClean="0"/>
              <a:t>2 grands </a:t>
            </a:r>
            <a:r>
              <a:rPr lang="fr-FR" dirty="0"/>
              <a:t>stipules lobés (lobes </a:t>
            </a:r>
            <a:r>
              <a:rPr lang="fr-FR" dirty="0" smtClean="0"/>
              <a:t>très </a:t>
            </a:r>
            <a:r>
              <a:rPr lang="fr-FR" dirty="0"/>
              <a:t>fins, le terminal beaucoup plus grand que </a:t>
            </a:r>
            <a:r>
              <a:rPr lang="fr-FR" dirty="0" smtClean="0"/>
              <a:t>les </a:t>
            </a:r>
            <a:r>
              <a:rPr lang="fr-FR" dirty="0"/>
              <a:t>latéraux</a:t>
            </a:r>
            <a:r>
              <a:rPr lang="fr-FR" dirty="0" smtClean="0"/>
              <a:t>).</a:t>
            </a:r>
          </a:p>
          <a:p>
            <a:r>
              <a:rPr lang="fr-FR" dirty="0" smtClean="0"/>
              <a:t>Fleur </a:t>
            </a:r>
            <a:r>
              <a:rPr lang="fr-FR" dirty="0"/>
              <a:t>zygomorphe, sépales </a:t>
            </a:r>
            <a:r>
              <a:rPr lang="fr-FR" dirty="0" smtClean="0"/>
              <a:t>allongés</a:t>
            </a:r>
            <a:r>
              <a:rPr lang="fr-FR" dirty="0"/>
              <a:t>, pointus et possédant un appendice à </a:t>
            </a:r>
            <a:r>
              <a:rPr lang="fr-FR" dirty="0" smtClean="0"/>
              <a:t>leur </a:t>
            </a:r>
            <a:r>
              <a:rPr lang="fr-FR" dirty="0"/>
              <a:t>base, 5 pétales dont 4 dressés (= </a:t>
            </a:r>
            <a:r>
              <a:rPr lang="fr-FR" dirty="0" smtClean="0"/>
              <a:t>pensées</a:t>
            </a:r>
            <a:r>
              <a:rPr lang="fr-FR" dirty="0"/>
              <a:t>), jaunes pâles, l’inférieur souvent </a:t>
            </a:r>
            <a:r>
              <a:rPr lang="fr-FR" dirty="0" smtClean="0"/>
              <a:t>jaune </a:t>
            </a:r>
            <a:r>
              <a:rPr lang="fr-FR" dirty="0"/>
              <a:t>vif et les supérieur parfois </a:t>
            </a:r>
            <a:r>
              <a:rPr lang="fr-FR" dirty="0" smtClean="0"/>
              <a:t>violet, éperon à l’arrière.</a:t>
            </a:r>
          </a:p>
          <a:p>
            <a:r>
              <a:rPr lang="fr-FR" dirty="0" smtClean="0"/>
              <a:t>Fruit </a:t>
            </a:r>
            <a:r>
              <a:rPr lang="fr-FR" dirty="0"/>
              <a:t>= </a:t>
            </a:r>
            <a:r>
              <a:rPr lang="fr-FR" dirty="0" smtClean="0"/>
              <a:t>capsules </a:t>
            </a:r>
            <a:r>
              <a:rPr lang="fr-FR" dirty="0"/>
              <a:t>(3 carpelles soudés).</a:t>
            </a:r>
          </a:p>
          <a:p>
            <a:r>
              <a:rPr lang="fr-FR" dirty="0"/>
              <a:t>Adventice des cultures.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473" y="2492896"/>
            <a:ext cx="3584485" cy="3096344"/>
          </a:xfrm>
        </p:spPr>
      </p:pic>
    </p:spTree>
    <p:extLst>
      <p:ext uri="{BB962C8B-B14F-4D97-AF65-F5344CB8AC3E}">
        <p14:creationId xmlns:p14="http://schemas.microsoft.com/office/powerpoint/2010/main" val="309355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Leucanthenum</a:t>
            </a:r>
            <a:r>
              <a:rPr lang="fr-FR" dirty="0" smtClean="0"/>
              <a:t> </a:t>
            </a:r>
            <a:r>
              <a:rPr lang="fr-FR" dirty="0" err="1" smtClean="0"/>
              <a:t>vulgare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700" dirty="0"/>
              <a:t>Marguerite </a:t>
            </a:r>
            <a:r>
              <a:rPr lang="fr-FR" sz="1700" dirty="0" smtClean="0"/>
              <a:t>commune.</a:t>
            </a:r>
          </a:p>
          <a:p>
            <a:r>
              <a:rPr lang="fr-FR" sz="1700" dirty="0" smtClean="0"/>
              <a:t>Herbacée </a:t>
            </a:r>
            <a:r>
              <a:rPr lang="fr-FR" sz="1700" dirty="0"/>
              <a:t>peu </a:t>
            </a:r>
            <a:r>
              <a:rPr lang="fr-FR" sz="1700" dirty="0" smtClean="0"/>
              <a:t>ramifiée.</a:t>
            </a:r>
          </a:p>
          <a:p>
            <a:r>
              <a:rPr lang="fr-FR" sz="1700" dirty="0" smtClean="0"/>
              <a:t>Feuilles </a:t>
            </a:r>
            <a:r>
              <a:rPr lang="fr-FR" sz="1700" dirty="0"/>
              <a:t>dentées, les inférieures </a:t>
            </a:r>
            <a:r>
              <a:rPr lang="fr-FR" sz="1700" dirty="0" err="1"/>
              <a:t>obovales</a:t>
            </a:r>
            <a:r>
              <a:rPr lang="fr-FR" sz="1700" dirty="0"/>
              <a:t> ou spatulées, longuement pétiolées, les caulinaires  devenant sessiles, auriculées à la </a:t>
            </a:r>
            <a:r>
              <a:rPr lang="fr-FR" sz="1700" dirty="0" smtClean="0"/>
              <a:t>base. </a:t>
            </a:r>
          </a:p>
          <a:p>
            <a:r>
              <a:rPr lang="fr-FR" sz="1700" dirty="0" smtClean="0"/>
              <a:t>Involucre </a:t>
            </a:r>
            <a:r>
              <a:rPr lang="fr-FR" sz="1700" dirty="0"/>
              <a:t>à bractées </a:t>
            </a:r>
            <a:r>
              <a:rPr lang="fr-FR" sz="1700" dirty="0" smtClean="0"/>
              <a:t>lancéolées bordées </a:t>
            </a:r>
            <a:r>
              <a:rPr lang="fr-FR" sz="1700" dirty="0"/>
              <a:t>de brun, capitules de grande taille avec fleurs ligulées à corolle blanche en périphérie et fleurs tubulées à corolle jaune au centre</a:t>
            </a:r>
            <a:r>
              <a:rPr lang="fr-FR" sz="1700" dirty="0" smtClean="0"/>
              <a:t>.</a:t>
            </a:r>
          </a:p>
          <a:p>
            <a:r>
              <a:rPr lang="fr-FR" sz="1700" dirty="0" smtClean="0"/>
              <a:t>Espèce </a:t>
            </a:r>
            <a:r>
              <a:rPr lang="fr-FR" sz="1700" dirty="0"/>
              <a:t>très variable.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488" y="2636912"/>
            <a:ext cx="3996444" cy="2664296"/>
          </a:xfrm>
        </p:spPr>
      </p:pic>
    </p:spTree>
    <p:extLst>
      <p:ext uri="{BB962C8B-B14F-4D97-AF65-F5344CB8AC3E}">
        <p14:creationId xmlns:p14="http://schemas.microsoft.com/office/powerpoint/2010/main" val="234969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Matricaria</a:t>
            </a:r>
            <a:r>
              <a:rPr lang="fr-FR" dirty="0" smtClean="0"/>
              <a:t> </a:t>
            </a:r>
            <a:r>
              <a:rPr lang="fr-FR" dirty="0" err="1" smtClean="0"/>
              <a:t>recutita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700" dirty="0"/>
              <a:t>Camomille </a:t>
            </a:r>
            <a:r>
              <a:rPr lang="fr-FR" sz="1700" dirty="0" smtClean="0"/>
              <a:t>Sauvage.</a:t>
            </a:r>
          </a:p>
          <a:p>
            <a:r>
              <a:rPr lang="fr-FR" sz="1700" dirty="0" smtClean="0"/>
              <a:t>Herbe dressée.</a:t>
            </a:r>
            <a:endParaRPr lang="fr-FR" sz="1700" dirty="0"/>
          </a:p>
          <a:p>
            <a:r>
              <a:rPr lang="fr-FR" sz="1700" dirty="0" smtClean="0"/>
              <a:t>Feuilles </a:t>
            </a:r>
            <a:r>
              <a:rPr lang="fr-FR" sz="1700" dirty="0"/>
              <a:t>très finement découpées (divisions linéaires de l’ordre du demi </a:t>
            </a:r>
            <a:r>
              <a:rPr lang="fr-FR" sz="1700" dirty="0" smtClean="0"/>
              <a:t>millimètre).</a:t>
            </a:r>
          </a:p>
          <a:p>
            <a:r>
              <a:rPr lang="fr-FR" sz="1700" dirty="0" smtClean="0"/>
              <a:t>Petits </a:t>
            </a:r>
            <a:r>
              <a:rPr lang="fr-FR" sz="1700" dirty="0"/>
              <a:t>capitule </a:t>
            </a:r>
            <a:r>
              <a:rPr lang="fr-FR" sz="1700" dirty="0" smtClean="0"/>
              <a:t>devenant </a:t>
            </a:r>
            <a:r>
              <a:rPr lang="fr-FR" sz="1700" dirty="0"/>
              <a:t>bombés au cour de la floraison, fleur ligulées à corolle blanche en périphérie (tendance à s’orienter vers le bas au cours de la floraison) et </a:t>
            </a:r>
            <a:r>
              <a:rPr lang="fr-FR" sz="1700" dirty="0" smtClean="0"/>
              <a:t>fleurs tubulées à </a:t>
            </a:r>
            <a:r>
              <a:rPr lang="fr-FR" sz="1700" dirty="0"/>
              <a:t>corolle jaune au centre, capitule creux, à forte </a:t>
            </a:r>
            <a:r>
              <a:rPr lang="fr-FR" sz="1700" dirty="0" smtClean="0"/>
              <a:t>odeur (agréable).</a:t>
            </a:r>
          </a:p>
          <a:p>
            <a:r>
              <a:rPr lang="fr-FR" sz="1700" dirty="0" smtClean="0"/>
              <a:t>Proche de la camomille Romaine (tisane)</a:t>
            </a:r>
            <a:r>
              <a:rPr lang="fr-FR" sz="1700" dirty="0"/>
              <a:t> </a:t>
            </a:r>
            <a:r>
              <a:rPr lang="fr-FR" sz="1700" dirty="0" smtClean="0"/>
              <a:t>.</a:t>
            </a:r>
            <a:endParaRPr lang="fr-FR" sz="17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276475"/>
            <a:ext cx="3803650" cy="3803650"/>
          </a:xfrm>
        </p:spPr>
      </p:pic>
    </p:spTree>
    <p:extLst>
      <p:ext uri="{BB962C8B-B14F-4D97-AF65-F5344CB8AC3E}">
        <p14:creationId xmlns:p14="http://schemas.microsoft.com/office/powerpoint/2010/main" val="62369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Matricaria</a:t>
            </a:r>
            <a:r>
              <a:rPr lang="en-GB" dirty="0" smtClean="0"/>
              <a:t> </a:t>
            </a:r>
            <a:r>
              <a:rPr lang="en-GB" dirty="0" err="1" smtClean="0"/>
              <a:t>discoidea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Matricaire odorante.</a:t>
            </a:r>
          </a:p>
          <a:p>
            <a:r>
              <a:rPr lang="fr-FR" dirty="0" smtClean="0"/>
              <a:t>Petite herbacée </a:t>
            </a:r>
            <a:r>
              <a:rPr lang="fr-FR" dirty="0" err="1" smtClean="0"/>
              <a:t>pionière</a:t>
            </a:r>
            <a:r>
              <a:rPr lang="fr-FR" dirty="0" smtClean="0"/>
              <a:t> glabre et odorante (agréable).</a:t>
            </a:r>
          </a:p>
          <a:p>
            <a:r>
              <a:rPr lang="fr-FR" dirty="0" smtClean="0"/>
              <a:t>Feuilles très découpées à divisions linéaires.</a:t>
            </a:r>
          </a:p>
          <a:p>
            <a:r>
              <a:rPr lang="fr-FR" dirty="0" smtClean="0"/>
              <a:t>Capitules solitaires en bout de rameaux, bombés et creux; fleurs tubulées uniquement, jaunâtres-verdâtres.</a:t>
            </a:r>
          </a:p>
          <a:p>
            <a:r>
              <a:rPr lang="fr-FR" dirty="0" smtClean="0"/>
              <a:t>Aime les lieux incultes, les chemins tassés…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79" y="2239963"/>
            <a:ext cx="2582142" cy="3876675"/>
          </a:xfrm>
        </p:spPr>
      </p:pic>
    </p:spTree>
    <p:extLst>
      <p:ext uri="{BB962C8B-B14F-4D97-AF65-F5344CB8AC3E}">
        <p14:creationId xmlns:p14="http://schemas.microsoft.com/office/powerpoint/2010/main" val="363861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Taraxacum</a:t>
            </a:r>
            <a:r>
              <a:rPr lang="fr-FR" dirty="0" smtClean="0"/>
              <a:t> </a:t>
            </a:r>
            <a:r>
              <a:rPr lang="fr-FR" sz="2000" dirty="0" smtClean="0"/>
              <a:t>section</a:t>
            </a:r>
            <a:r>
              <a:rPr lang="fr-FR" dirty="0" smtClean="0"/>
              <a:t> </a:t>
            </a:r>
            <a:r>
              <a:rPr lang="fr-FR" dirty="0" err="1" smtClean="0"/>
              <a:t>ruderalia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algn="just"/>
            <a:r>
              <a:rPr lang="fr-FR" sz="1780" dirty="0" smtClean="0"/>
              <a:t>Pissenlit commun.</a:t>
            </a:r>
          </a:p>
          <a:p>
            <a:pPr algn="just"/>
            <a:r>
              <a:rPr lang="fr-FR" sz="1780" dirty="0" smtClean="0"/>
              <a:t>Petite herbacée commune.</a:t>
            </a:r>
          </a:p>
          <a:p>
            <a:pPr algn="just"/>
            <a:r>
              <a:rPr lang="fr-FR" sz="1780" dirty="0" smtClean="0"/>
              <a:t>Feuilles en rosettes plus ou moins divisée (segments triangulaires, le lobe terminal étant plus grand que les latéraux).</a:t>
            </a:r>
          </a:p>
          <a:p>
            <a:pPr algn="just"/>
            <a:r>
              <a:rPr lang="fr-FR" sz="1780" dirty="0" smtClean="0"/>
              <a:t>Pédoncule floral creux laticifère (produisant du latex) portant un capitule à fleurs ligulées jaunes. Bractées internes appliquées au capitule, les externes étant étalées ou réfléchies (recourbées vers le bas).</a:t>
            </a:r>
          </a:p>
          <a:p>
            <a:pPr algn="just"/>
            <a:r>
              <a:rPr lang="fr-FR" sz="1780" dirty="0" smtClean="0"/>
              <a:t>Akène ailé.</a:t>
            </a:r>
            <a:endParaRPr lang="fr-FR" sz="178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42" y="2239963"/>
            <a:ext cx="2910416" cy="3876675"/>
          </a:xfrm>
        </p:spPr>
      </p:pic>
    </p:spTree>
    <p:extLst>
      <p:ext uri="{BB962C8B-B14F-4D97-AF65-F5344CB8AC3E}">
        <p14:creationId xmlns:p14="http://schemas.microsoft.com/office/powerpoint/2010/main" val="419189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Bétulacées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Bétulinées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92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Acéracées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Acérinées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735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Alnus</a:t>
            </a:r>
            <a:r>
              <a:rPr lang="fr-FR" dirty="0" smtClean="0"/>
              <a:t> </a:t>
            </a:r>
            <a:r>
              <a:rPr lang="fr-FR" dirty="0" err="1" smtClean="0"/>
              <a:t>glutinosa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algn="just"/>
            <a:r>
              <a:rPr lang="fr-FR" sz="1650" dirty="0" smtClean="0"/>
              <a:t>Aulne Glutineux ou Verne.</a:t>
            </a:r>
          </a:p>
          <a:p>
            <a:pPr algn="just"/>
            <a:r>
              <a:rPr lang="fr-FR" sz="1650" dirty="0" smtClean="0"/>
              <a:t>Arbre à jeunes rameaux et bourgeons </a:t>
            </a:r>
            <a:r>
              <a:rPr lang="fr-FR" sz="1650" dirty="0" err="1" smtClean="0"/>
              <a:t>lenticellés</a:t>
            </a:r>
            <a:r>
              <a:rPr lang="fr-FR" sz="1650" dirty="0" smtClean="0"/>
              <a:t>.</a:t>
            </a:r>
          </a:p>
          <a:p>
            <a:pPr algn="just"/>
            <a:r>
              <a:rPr lang="fr-FR" sz="1650" dirty="0" smtClean="0"/>
              <a:t>Feuilles alternes et de forme arrondies, dentées sur les marges,  tronquées ou échancrée au sommet, plus clair en face inférieur, marge irrégulièrement dentées.</a:t>
            </a:r>
          </a:p>
          <a:p>
            <a:pPr algn="just"/>
            <a:r>
              <a:rPr lang="fr-FR" sz="1650" dirty="0" smtClean="0"/>
              <a:t>Fleurs </a:t>
            </a:r>
            <a:r>
              <a:rPr lang="fr-FR" sz="1650" dirty="0" err="1" smtClean="0"/>
              <a:t>apérianthes</a:t>
            </a:r>
            <a:r>
              <a:rPr lang="fr-FR" sz="1650" dirty="0" smtClean="0"/>
              <a:t>, chatons mâles allongés et pendants, chatons femelles courts, ovoïdes et dressés; mâles et femelles séparés dans l’espace et le temps.</a:t>
            </a:r>
          </a:p>
          <a:p>
            <a:pPr algn="just"/>
            <a:r>
              <a:rPr lang="fr-FR" sz="1650" dirty="0" smtClean="0"/>
              <a:t>Strobiles ligneux contenant de minuscules samares circulaires.</a:t>
            </a:r>
          </a:p>
          <a:p>
            <a:pPr algn="just"/>
            <a:r>
              <a:rPr lang="fr-FR" sz="1650" dirty="0" smtClean="0"/>
              <a:t>Vit dans les milieu humides.</a:t>
            </a:r>
            <a:endParaRPr lang="fr-FR" sz="165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584390"/>
            <a:ext cx="3803650" cy="3187820"/>
          </a:xfrm>
        </p:spPr>
      </p:pic>
    </p:spTree>
    <p:extLst>
      <p:ext uri="{BB962C8B-B14F-4D97-AF65-F5344CB8AC3E}">
        <p14:creationId xmlns:p14="http://schemas.microsoft.com/office/powerpoint/2010/main" val="174992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Betula</a:t>
            </a:r>
            <a:r>
              <a:rPr lang="fr-FR" dirty="0" smtClean="0"/>
              <a:t> pendula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132856"/>
            <a:ext cx="3803904" cy="3984480"/>
          </a:xfrm>
        </p:spPr>
        <p:txBody>
          <a:bodyPr>
            <a:noAutofit/>
          </a:bodyPr>
          <a:lstStyle/>
          <a:p>
            <a:r>
              <a:rPr lang="fr-FR" sz="1800" dirty="0" smtClean="0"/>
              <a:t>Bouleau</a:t>
            </a:r>
            <a:r>
              <a:rPr lang="fr-FR" sz="1800" dirty="0"/>
              <a:t> </a:t>
            </a:r>
            <a:r>
              <a:rPr lang="fr-FR" sz="1800" dirty="0" smtClean="0"/>
              <a:t>pendant ou verruqueux.</a:t>
            </a:r>
          </a:p>
          <a:p>
            <a:r>
              <a:rPr lang="fr-FR" sz="1800" dirty="0" smtClean="0"/>
              <a:t>Arbre.</a:t>
            </a:r>
          </a:p>
          <a:p>
            <a:r>
              <a:rPr lang="fr-FR" sz="1800" dirty="0" smtClean="0"/>
              <a:t>Tronc à écorce blanche devenant crevassé avec l’âge et perdant sa couleur blanche; rameaux pendant, jeunes rameau verruqueux.</a:t>
            </a:r>
          </a:p>
          <a:p>
            <a:r>
              <a:rPr lang="fr-FR" sz="1800" dirty="0" smtClean="0"/>
              <a:t>Feuilles alternes et triangulaires, irrégulièrement dentées (dents aigües).</a:t>
            </a:r>
          </a:p>
          <a:p>
            <a:r>
              <a:rPr lang="fr-FR" sz="1800" dirty="0" smtClean="0"/>
              <a:t>Chatons mâles sessiles et fleurs femelles en courts chatons.</a:t>
            </a:r>
          </a:p>
          <a:p>
            <a:r>
              <a:rPr lang="fr-FR" sz="1800" dirty="0" smtClean="0"/>
              <a:t>Akènes côtelés chacun dans une grande bractée foliacée et trilobée.</a:t>
            </a:r>
          </a:p>
          <a:p>
            <a:endParaRPr lang="fr-FR" sz="18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</p:spTree>
    <p:extLst>
      <p:ext uri="{BB962C8B-B14F-4D97-AF65-F5344CB8AC3E}">
        <p14:creationId xmlns:p14="http://schemas.microsoft.com/office/powerpoint/2010/main" val="180268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Boraginacées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Borraginées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Souvent très poilues (</a:t>
            </a:r>
            <a:r>
              <a:rPr lang="fr-FR" strike="sngStrike" dirty="0" smtClean="0">
                <a:latin typeface="Times New Roman" pitchFamily="18" charset="0"/>
                <a:cs typeface="Times New Roman" pitchFamily="18" charset="0"/>
              </a:rPr>
              <a:t>doux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Feuillage simple et alterne.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Inflorescence en cyme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scorpioïde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Sépales et pétales soudés.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4 akènes.</a:t>
            </a:r>
          </a:p>
        </p:txBody>
      </p:sp>
    </p:spTree>
    <p:extLst>
      <p:ext uri="{BB962C8B-B14F-4D97-AF65-F5344CB8AC3E}">
        <p14:creationId xmlns:p14="http://schemas.microsoft.com/office/powerpoint/2010/main" val="188432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Lithospermum</a:t>
            </a:r>
            <a:r>
              <a:rPr lang="fr-FR" dirty="0" smtClean="0"/>
              <a:t> </a:t>
            </a:r>
            <a:r>
              <a:rPr lang="fr-FR" dirty="0" err="1" smtClean="0"/>
              <a:t>arvense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600" dirty="0" smtClean="0"/>
              <a:t>Grémil des champs.</a:t>
            </a:r>
          </a:p>
          <a:p>
            <a:r>
              <a:rPr lang="fr-FR" sz="1600" dirty="0" smtClean="0"/>
              <a:t>Annuelle de 20 à 40 cm couvertes de poils  courts appliqués rudes.</a:t>
            </a:r>
          </a:p>
          <a:p>
            <a:r>
              <a:rPr lang="fr-FR" sz="1600" dirty="0" smtClean="0"/>
              <a:t>Tiges dressées ou ascendantes et peu rameuses.</a:t>
            </a:r>
          </a:p>
          <a:p>
            <a:r>
              <a:rPr lang="fr-FR" sz="1600" dirty="0" smtClean="0"/>
              <a:t>Feuilles oblongues ou lancéolées, rudes, à une nervure principale (pas de nervures secondaires); feuilles caulinaires sessiles.</a:t>
            </a:r>
          </a:p>
          <a:p>
            <a:r>
              <a:rPr lang="fr-FR" sz="1600" dirty="0" smtClean="0"/>
              <a:t>Fleurs à petite corolle blanche dépassant peu le calice hérissé, carpelles bruns mats rugueux-tuberculeux et conique; longs sépales.</a:t>
            </a:r>
          </a:p>
          <a:p>
            <a:r>
              <a:rPr lang="fr-FR" sz="1600" dirty="0" err="1" smtClean="0"/>
              <a:t>Messicole</a:t>
            </a:r>
            <a:r>
              <a:rPr lang="fr-FR" sz="1600" dirty="0" smtClean="0"/>
              <a:t>.</a:t>
            </a:r>
            <a:endParaRPr lang="fr-FR" sz="1600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581537"/>
            <a:ext cx="2293168" cy="3439751"/>
          </a:xfrm>
        </p:spPr>
      </p:pic>
    </p:spTree>
    <p:extLst>
      <p:ext uri="{BB962C8B-B14F-4D97-AF65-F5344CB8AC3E}">
        <p14:creationId xmlns:p14="http://schemas.microsoft.com/office/powerpoint/2010/main" val="108996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Brassicacées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Crucifères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50912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4S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+ 4P + 6E + 2C. </a:t>
            </a:r>
            <a:endParaRPr lang="de-DE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et P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libres;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é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tamines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disposés sur un verticille de 4 et un extérieur de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2.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Gynécée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a deux carpelles soudés donnant une silique. Fleurs petites mais nombreuses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Plantes rudérales et pionnières (vivent dans les sols riches en azote)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8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Alliaria</a:t>
            </a:r>
            <a:r>
              <a:rPr lang="fr-FR" dirty="0" smtClean="0"/>
              <a:t> </a:t>
            </a:r>
            <a:r>
              <a:rPr lang="fr-FR" dirty="0" err="1" smtClean="0"/>
              <a:t>petiolata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Alliaire.</a:t>
            </a:r>
          </a:p>
          <a:p>
            <a:r>
              <a:rPr lang="fr-FR" dirty="0" smtClean="0"/>
              <a:t>Grande herbe.</a:t>
            </a:r>
          </a:p>
          <a:p>
            <a:r>
              <a:rPr lang="fr-FR" dirty="0" smtClean="0"/>
              <a:t>Grandes feuilles longuement pétiolées (base), cordées, à dents arrondies.</a:t>
            </a:r>
          </a:p>
          <a:p>
            <a:r>
              <a:rPr lang="fr-FR" dirty="0" smtClean="0"/>
              <a:t>Fleurs blanches.</a:t>
            </a:r>
          </a:p>
          <a:p>
            <a:r>
              <a:rPr lang="fr-FR" dirty="0" smtClean="0"/>
              <a:t>Silique de 5/6 cm, dressée et à court pédoncule.</a:t>
            </a:r>
          </a:p>
          <a:p>
            <a:r>
              <a:rPr lang="fr-FR" dirty="0" smtClean="0"/>
              <a:t>Plante comestible à odeur d’ail.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19" y="2239963"/>
            <a:ext cx="2873662" cy="3876675"/>
          </a:xfrm>
        </p:spPr>
      </p:pic>
    </p:spTree>
    <p:extLst>
      <p:ext uri="{BB962C8B-B14F-4D97-AF65-F5344CB8AC3E}">
        <p14:creationId xmlns:p14="http://schemas.microsoft.com/office/powerpoint/2010/main" val="55371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Arabidopsis</a:t>
            </a:r>
            <a:r>
              <a:rPr lang="fr-FR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Arabis</a:t>
            </a:r>
            <a:r>
              <a:rPr lang="fr-FR" sz="2000" dirty="0" smtClean="0"/>
              <a:t>)</a:t>
            </a:r>
            <a:r>
              <a:rPr lang="fr-FR" dirty="0" smtClean="0"/>
              <a:t> </a:t>
            </a:r>
            <a:r>
              <a:rPr lang="fr-FR" dirty="0" err="1" smtClean="0"/>
              <a:t>thaliana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algn="just"/>
            <a:r>
              <a:rPr lang="fr-FR" sz="1950" dirty="0" smtClean="0"/>
              <a:t>Arabette de Thalius ou des Dames.</a:t>
            </a:r>
          </a:p>
          <a:p>
            <a:pPr algn="just"/>
            <a:r>
              <a:rPr lang="fr-FR" sz="1950" dirty="0" smtClean="0"/>
              <a:t>Petite annuelle précoce.</a:t>
            </a:r>
          </a:p>
          <a:p>
            <a:pPr algn="just"/>
            <a:r>
              <a:rPr lang="fr-FR" sz="1950" dirty="0" smtClean="0"/>
              <a:t>Feuilles basales en rosette ovales, petite (1 à 2 cm) à dents plus ou moins obtuses, velues, feuilles caulinaires sessiles et étroites.</a:t>
            </a:r>
          </a:p>
          <a:p>
            <a:pPr algn="just"/>
            <a:r>
              <a:rPr lang="fr-FR" sz="1950" dirty="0" smtClean="0"/>
              <a:t>Fleurs blanches à pétale glabre.</a:t>
            </a:r>
          </a:p>
          <a:p>
            <a:pPr algn="just"/>
            <a:r>
              <a:rPr lang="fr-FR" sz="1950" dirty="0" smtClean="0"/>
              <a:t>Silique étalée très fine à section quasiment ronde perpendiculaire à la tige.</a:t>
            </a:r>
          </a:p>
          <a:p>
            <a:pPr algn="just"/>
            <a:r>
              <a:rPr lang="fr-FR" sz="1950" dirty="0" smtClean="0"/>
              <a:t>Plante de labo.</a:t>
            </a:r>
            <a:endParaRPr lang="fr-FR" sz="195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799" y="2420888"/>
            <a:ext cx="2334553" cy="3240360"/>
          </a:xfrm>
        </p:spPr>
      </p:pic>
    </p:spTree>
    <p:extLst>
      <p:ext uri="{BB962C8B-B14F-4D97-AF65-F5344CB8AC3E}">
        <p14:creationId xmlns:p14="http://schemas.microsoft.com/office/powerpoint/2010/main" val="56598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Capsella</a:t>
            </a:r>
            <a:r>
              <a:rPr lang="fr-FR" dirty="0" smtClean="0"/>
              <a:t> </a:t>
            </a:r>
            <a:r>
              <a:rPr lang="fr-FR" dirty="0" err="1" smtClean="0"/>
              <a:t>rubella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algn="just"/>
            <a:r>
              <a:rPr lang="fr-FR" sz="1750" dirty="0" smtClean="0"/>
              <a:t>Bourse à Pasteur Rougeâtre.</a:t>
            </a:r>
          </a:p>
          <a:p>
            <a:pPr algn="just"/>
            <a:r>
              <a:rPr lang="fr-FR" sz="1750" dirty="0" smtClean="0"/>
              <a:t>Herbacées.</a:t>
            </a:r>
          </a:p>
          <a:p>
            <a:pPr algn="just"/>
            <a:r>
              <a:rPr lang="fr-FR" sz="1750" dirty="0" smtClean="0"/>
              <a:t>Grande feuilles en rosette basale, lobées et légèrement poilues.</a:t>
            </a:r>
          </a:p>
          <a:p>
            <a:pPr algn="just"/>
            <a:r>
              <a:rPr lang="fr-FR" sz="1750" dirty="0" smtClean="0"/>
              <a:t>Fleurs dont l’extrémité des sépales est rougeâtre; inflorescence en racème avec des fleurs pédonculées.</a:t>
            </a:r>
          </a:p>
          <a:p>
            <a:pPr algn="just"/>
            <a:r>
              <a:rPr lang="fr-FR" sz="1750" dirty="0" smtClean="0"/>
              <a:t>Silique courte et large, silicules pédonculées chordés (en forme de cœur) triangulaire et à bords concaves.</a:t>
            </a:r>
          </a:p>
          <a:p>
            <a:pPr algn="just"/>
            <a:r>
              <a:rPr lang="fr-FR" sz="1750" dirty="0" smtClean="0"/>
              <a:t>Tiges et fruits tendant vers le rouge.</a:t>
            </a:r>
          </a:p>
          <a:p>
            <a:pPr algn="just"/>
            <a:r>
              <a:rPr lang="fr-FR" sz="1750" dirty="0" smtClean="0">
                <a:solidFill>
                  <a:srgbClr val="FF0000"/>
                </a:solidFill>
              </a:rPr>
              <a:t>Ne pas confondre avec </a:t>
            </a:r>
            <a:r>
              <a:rPr lang="fr-FR" sz="1750" dirty="0" err="1" smtClean="0">
                <a:solidFill>
                  <a:srgbClr val="FF0000"/>
                </a:solidFill>
              </a:rPr>
              <a:t>Capsella</a:t>
            </a:r>
            <a:r>
              <a:rPr lang="fr-FR" sz="1750" dirty="0" smtClean="0">
                <a:solidFill>
                  <a:srgbClr val="FF0000"/>
                </a:solidFill>
              </a:rPr>
              <a:t> </a:t>
            </a:r>
            <a:r>
              <a:rPr lang="fr-FR" sz="1750" dirty="0" err="1" smtClean="0">
                <a:solidFill>
                  <a:srgbClr val="FF0000"/>
                </a:solidFill>
              </a:rPr>
              <a:t>bursa-pastoris</a:t>
            </a:r>
            <a:r>
              <a:rPr lang="fr-FR" sz="1750" dirty="0" smtClean="0">
                <a:solidFill>
                  <a:srgbClr val="FF0000"/>
                </a:solidFill>
              </a:rPr>
              <a:t>!</a:t>
            </a:r>
            <a:endParaRPr lang="fr-FR" sz="1750" dirty="0">
              <a:solidFill>
                <a:srgbClr val="FF0000"/>
              </a:solidFill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</p:spTree>
    <p:extLst>
      <p:ext uri="{BB962C8B-B14F-4D97-AF65-F5344CB8AC3E}">
        <p14:creationId xmlns:p14="http://schemas.microsoft.com/office/powerpoint/2010/main" val="291614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12" y="2901156"/>
            <a:ext cx="1704975" cy="257175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trike="sngStrike" dirty="0" err="1" smtClean="0"/>
              <a:t>Capsella</a:t>
            </a:r>
            <a:r>
              <a:rPr lang="fr-FR" strike="sngStrike" dirty="0" smtClean="0"/>
              <a:t> </a:t>
            </a:r>
            <a:r>
              <a:rPr lang="fr-FR" strike="sngStrike" dirty="0" err="1" smtClean="0"/>
              <a:t>busra-pastoris</a:t>
            </a:r>
            <a:endParaRPr lang="fr-FR" strike="sngStrike" dirty="0"/>
          </a:p>
        </p:txBody>
      </p:sp>
    </p:spTree>
    <p:extLst>
      <p:ext uri="{BB962C8B-B14F-4D97-AF65-F5344CB8AC3E}">
        <p14:creationId xmlns:p14="http://schemas.microsoft.com/office/powerpoint/2010/main" val="201359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Nasturtium officinale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500" dirty="0"/>
              <a:t>Cresson des Fontaines (ou d’eau</a:t>
            </a:r>
            <a:r>
              <a:rPr lang="fr-FR" sz="1500" dirty="0" smtClean="0"/>
              <a:t>), ou Cresson Vrai.</a:t>
            </a:r>
          </a:p>
          <a:p>
            <a:r>
              <a:rPr lang="fr-FR" sz="1500" dirty="0" smtClean="0"/>
              <a:t>Vivace</a:t>
            </a:r>
            <a:r>
              <a:rPr lang="fr-FR" sz="1500" dirty="0"/>
              <a:t>, </a:t>
            </a:r>
            <a:r>
              <a:rPr lang="fr-FR" sz="1500" dirty="0" smtClean="0"/>
              <a:t>rampante, aquatique </a:t>
            </a:r>
            <a:r>
              <a:rPr lang="fr-FR" sz="1500" dirty="0"/>
              <a:t>(enracinée dans le substrat, mais </a:t>
            </a:r>
            <a:r>
              <a:rPr lang="fr-FR" sz="1500" dirty="0" smtClean="0"/>
              <a:t>peu </a:t>
            </a:r>
            <a:r>
              <a:rPr lang="fr-FR" sz="1500" dirty="0"/>
              <a:t>survivre en flottant). </a:t>
            </a:r>
            <a:endParaRPr lang="fr-FR" sz="1500" dirty="0" smtClean="0"/>
          </a:p>
          <a:p>
            <a:r>
              <a:rPr lang="fr-FR" sz="1500" dirty="0" smtClean="0"/>
              <a:t>Tiges </a:t>
            </a:r>
            <a:r>
              <a:rPr lang="fr-FR" sz="1500" dirty="0"/>
              <a:t>creuses avec </a:t>
            </a:r>
            <a:r>
              <a:rPr lang="fr-FR" sz="1500" dirty="0" smtClean="0"/>
              <a:t>des </a:t>
            </a:r>
            <a:r>
              <a:rPr lang="fr-FR" sz="1500" dirty="0"/>
              <a:t>racines adventives (= qui poussent sur les </a:t>
            </a:r>
            <a:r>
              <a:rPr lang="fr-FR" sz="1500" dirty="0" smtClean="0"/>
              <a:t>tiges</a:t>
            </a:r>
            <a:r>
              <a:rPr lang="fr-FR" sz="1500" dirty="0"/>
              <a:t>) au niveau des entre-nœuds. </a:t>
            </a:r>
            <a:endParaRPr lang="fr-FR" sz="1500" dirty="0" smtClean="0"/>
          </a:p>
          <a:p>
            <a:r>
              <a:rPr lang="fr-FR" sz="1500" dirty="0" smtClean="0"/>
              <a:t>Feuilles imparipennées </a:t>
            </a:r>
            <a:r>
              <a:rPr lang="fr-FR" sz="1500" dirty="0"/>
              <a:t>à 5 folioles, la terminale </a:t>
            </a:r>
            <a:r>
              <a:rPr lang="fr-FR" sz="1500" dirty="0" smtClean="0"/>
              <a:t>étant plus </a:t>
            </a:r>
            <a:r>
              <a:rPr lang="fr-FR" sz="1500" dirty="0"/>
              <a:t>grande que les 4 autres. </a:t>
            </a:r>
            <a:endParaRPr lang="fr-FR" sz="1500" dirty="0" smtClean="0"/>
          </a:p>
          <a:p>
            <a:r>
              <a:rPr lang="fr-FR" sz="1500" dirty="0" smtClean="0"/>
              <a:t>Pétales </a:t>
            </a:r>
            <a:r>
              <a:rPr lang="fr-FR" sz="1500" dirty="0"/>
              <a:t>blancs, 	</a:t>
            </a:r>
            <a:r>
              <a:rPr lang="fr-FR" sz="1500" dirty="0" smtClean="0"/>
              <a:t>anthères </a:t>
            </a:r>
            <a:r>
              <a:rPr lang="fr-FR" sz="1500" dirty="0"/>
              <a:t>jaunes, silique allongée assez </a:t>
            </a:r>
            <a:r>
              <a:rPr lang="fr-FR" sz="1500" dirty="0" smtClean="0"/>
              <a:t>courte. </a:t>
            </a:r>
          </a:p>
          <a:p>
            <a:r>
              <a:rPr lang="fr-FR" sz="1500" dirty="0" smtClean="0"/>
              <a:t>Comestible</a:t>
            </a:r>
            <a:r>
              <a:rPr lang="fr-FR" sz="1500" dirty="0"/>
              <a:t>, saveur piquante. </a:t>
            </a:r>
            <a:endParaRPr lang="fr-FR" sz="1500" dirty="0" smtClean="0"/>
          </a:p>
          <a:p>
            <a:r>
              <a:rPr lang="fr-FR" sz="1500" dirty="0" smtClean="0"/>
              <a:t>Attention</a:t>
            </a:r>
            <a:r>
              <a:rPr lang="fr-FR" sz="1500" dirty="0"/>
              <a:t> : ne </a:t>
            </a:r>
            <a:r>
              <a:rPr lang="fr-FR" sz="1500" dirty="0" smtClean="0"/>
              <a:t>pas consommer </a:t>
            </a:r>
            <a:r>
              <a:rPr lang="fr-FR" sz="1500" dirty="0"/>
              <a:t>le cresson sauvage, il peut être </a:t>
            </a:r>
            <a:r>
              <a:rPr lang="fr-FR" sz="1500" dirty="0" smtClean="0"/>
              <a:t>vecteur </a:t>
            </a:r>
            <a:r>
              <a:rPr lang="fr-FR" sz="1500" dirty="0"/>
              <a:t>de la douve du foie (distomatose).</a:t>
            </a:r>
          </a:p>
          <a:p>
            <a:endParaRPr lang="fr-FR" sz="15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2456"/>
            <a:ext cx="3803650" cy="2851689"/>
          </a:xfrm>
        </p:spPr>
      </p:pic>
    </p:spTree>
    <p:extLst>
      <p:ext uri="{BB962C8B-B14F-4D97-AF65-F5344CB8AC3E}">
        <p14:creationId xmlns:p14="http://schemas.microsoft.com/office/powerpoint/2010/main" val="35163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Acer negundo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/>
              <a:t>Érable Negundo.</a:t>
            </a:r>
          </a:p>
          <a:p>
            <a:pPr algn="just"/>
            <a:r>
              <a:rPr lang="fr-FR" dirty="0" smtClean="0"/>
              <a:t>Arbre dioïque.</a:t>
            </a:r>
          </a:p>
          <a:p>
            <a:pPr algn="just"/>
            <a:r>
              <a:rPr lang="fr-FR" dirty="0" smtClean="0"/>
              <a:t>Feuilles opposées, composées de trois à sept folioles ovales.</a:t>
            </a:r>
          </a:p>
          <a:p>
            <a:pPr algn="just"/>
            <a:r>
              <a:rPr lang="fr-FR" dirty="0" smtClean="0"/>
              <a:t>Inflorescences de fleurs pendantes. </a:t>
            </a:r>
          </a:p>
          <a:p>
            <a:pPr algn="just"/>
            <a:r>
              <a:rPr lang="fr-FR" dirty="0" smtClean="0"/>
              <a:t>Disamares en U (ailes des deux samares presque parallèles) formant un angle aigu.</a:t>
            </a:r>
          </a:p>
          <a:p>
            <a:pPr algn="just"/>
            <a:r>
              <a:rPr lang="fr-FR" dirty="0" smtClean="0"/>
              <a:t>Espèces invasive d’Amérique du Nord.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64" y="2239963"/>
            <a:ext cx="2597372" cy="3876675"/>
          </a:xfrm>
        </p:spPr>
      </p:pic>
    </p:spTree>
    <p:extLst>
      <p:ext uri="{BB962C8B-B14F-4D97-AF65-F5344CB8AC3E}">
        <p14:creationId xmlns:p14="http://schemas.microsoft.com/office/powerpoint/2010/main" val="265514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Erophila</a:t>
            </a:r>
            <a:r>
              <a:rPr lang="fr-FR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Draba</a:t>
            </a:r>
            <a:r>
              <a:rPr lang="fr-FR" sz="2000" dirty="0" smtClean="0"/>
              <a:t>)</a:t>
            </a:r>
            <a:r>
              <a:rPr lang="fr-FR" dirty="0" smtClean="0"/>
              <a:t> </a:t>
            </a:r>
            <a:r>
              <a:rPr lang="fr-FR" dirty="0" err="1" smtClean="0"/>
              <a:t>verna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fr-FR" dirty="0" smtClean="0"/>
              <a:t>Drave printanière.</a:t>
            </a:r>
          </a:p>
          <a:p>
            <a:pPr algn="just"/>
            <a:r>
              <a:rPr lang="fr-FR" dirty="0" smtClean="0"/>
              <a:t>Toute petite annuelle vernale (précoce).</a:t>
            </a:r>
          </a:p>
          <a:p>
            <a:pPr algn="just"/>
            <a:r>
              <a:rPr lang="fr-FR" dirty="0" smtClean="0"/>
              <a:t>Feuilles ovales en rosette basale lancéolées, poilues et aux marges irrégulières.</a:t>
            </a:r>
          </a:p>
          <a:p>
            <a:pPr algn="just"/>
            <a:r>
              <a:rPr lang="fr-FR" dirty="0" smtClean="0"/>
              <a:t>Fleurs à corolle blanche minuscules.</a:t>
            </a:r>
          </a:p>
          <a:p>
            <a:pPr algn="just"/>
            <a:r>
              <a:rPr lang="fr-FR" dirty="0" smtClean="0"/>
              <a:t>Silicule ovale légèrement dressée.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</p:spTree>
    <p:extLst>
      <p:ext uri="{BB962C8B-B14F-4D97-AF65-F5344CB8AC3E}">
        <p14:creationId xmlns:p14="http://schemas.microsoft.com/office/powerpoint/2010/main" val="93380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Caryophyllacées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Caryophyllées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50912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5S + 5P + 5 ou 10E + 3 à 5C. 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Pétales libres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simples opposées portées par des nœuds renflés.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Inflorescence en cymes bipares ou multipares.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Capsule.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9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Agrostemma </a:t>
            </a:r>
            <a:r>
              <a:rPr lang="fr-FR" dirty="0" err="1" smtClean="0"/>
              <a:t>githago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Nielle des </a:t>
            </a:r>
            <a:r>
              <a:rPr lang="fr-FR" dirty="0" smtClean="0"/>
              <a:t>Blés.</a:t>
            </a:r>
          </a:p>
          <a:p>
            <a:r>
              <a:rPr lang="fr-FR" dirty="0" smtClean="0"/>
              <a:t>Grande annuelle,</a:t>
            </a:r>
            <a:r>
              <a:rPr lang="fr-FR" dirty="0"/>
              <a:t> </a:t>
            </a:r>
            <a:r>
              <a:rPr lang="fr-FR" dirty="0" smtClean="0"/>
              <a:t>poilue (doux).</a:t>
            </a:r>
            <a:endParaRPr lang="fr-FR" dirty="0"/>
          </a:p>
          <a:p>
            <a:r>
              <a:rPr lang="fr-FR" dirty="0"/>
              <a:t>F</a:t>
            </a:r>
            <a:r>
              <a:rPr lang="fr-FR" dirty="0" smtClean="0"/>
              <a:t>euilles opposées fines</a:t>
            </a:r>
            <a:r>
              <a:rPr lang="fr-FR" dirty="0"/>
              <a:t>, sessiles et pointue à </a:t>
            </a:r>
            <a:r>
              <a:rPr lang="fr-FR" dirty="0" smtClean="0"/>
              <a:t>l’apex sur des nœuds renflés.</a:t>
            </a:r>
          </a:p>
          <a:p>
            <a:r>
              <a:rPr lang="fr-FR" dirty="0" smtClean="0"/>
              <a:t>Cyme bipare (ou multipare), </a:t>
            </a:r>
            <a:r>
              <a:rPr lang="fr-FR" dirty="0"/>
              <a:t>calice à </a:t>
            </a:r>
            <a:r>
              <a:rPr lang="fr-FR" dirty="0" smtClean="0"/>
              <a:t>sépales poilus </a:t>
            </a:r>
            <a:r>
              <a:rPr lang="fr-FR" dirty="0"/>
              <a:t>prolongés par un long apex dépassement les pétales roses. </a:t>
            </a:r>
            <a:endParaRPr lang="fr-FR" dirty="0" smtClean="0"/>
          </a:p>
          <a:p>
            <a:r>
              <a:rPr lang="fr-FR" dirty="0" smtClean="0"/>
              <a:t>Capsule à graines noires </a:t>
            </a:r>
            <a:r>
              <a:rPr lang="fr-FR" dirty="0"/>
              <a:t>toxiques qui rendent les farines impropres à la consommation, d’où la régression importante de cette espèce qui au fil du temps à été éradiquée (tri des semences).</a:t>
            </a:r>
          </a:p>
          <a:p>
            <a:r>
              <a:rPr lang="fr-FR" dirty="0" err="1" smtClean="0"/>
              <a:t>Messicole</a:t>
            </a:r>
            <a:r>
              <a:rPr lang="fr-FR" dirty="0"/>
              <a:t> </a:t>
            </a:r>
            <a:r>
              <a:rPr lang="fr-FR" dirty="0" smtClean="0"/>
              <a:t>(adventice des cultures).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480" y="2239963"/>
            <a:ext cx="2868739" cy="3876675"/>
          </a:xfrm>
        </p:spPr>
      </p:pic>
    </p:spTree>
    <p:extLst>
      <p:ext uri="{BB962C8B-B14F-4D97-AF65-F5344CB8AC3E}">
        <p14:creationId xmlns:p14="http://schemas.microsoft.com/office/powerpoint/2010/main" val="84780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Cerastium </a:t>
            </a:r>
            <a:r>
              <a:rPr lang="fr-FR" dirty="0" err="1" smtClean="0"/>
              <a:t>glomeratum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fr-FR" dirty="0" smtClean="0"/>
              <a:t>Céraiste aggloméré.</a:t>
            </a:r>
          </a:p>
          <a:p>
            <a:pPr algn="just"/>
            <a:r>
              <a:rPr lang="fr-FR" dirty="0" smtClean="0"/>
              <a:t>Petite herbacée très velue.</a:t>
            </a:r>
          </a:p>
          <a:p>
            <a:pPr algn="just"/>
            <a:r>
              <a:rPr lang="fr-FR" dirty="0" smtClean="0"/>
              <a:t>Fleurs ovales à pétales bleues; pédoncule floral assez court, cinq pétales échancrés, cinq styles placés en face des sépales; taille de la bractées équivalente à celle du pédoncule florale.</a:t>
            </a:r>
          </a:p>
          <a:p>
            <a:pPr algn="just"/>
            <a:r>
              <a:rPr lang="fr-FR" dirty="0" smtClean="0"/>
              <a:t>Capsule à 20 dents légèrement courbées.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</p:spTree>
    <p:extLst>
      <p:ext uri="{BB962C8B-B14F-4D97-AF65-F5344CB8AC3E}">
        <p14:creationId xmlns:p14="http://schemas.microsoft.com/office/powerpoint/2010/main" val="297426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Stellaria</a:t>
            </a:r>
            <a:r>
              <a:rPr lang="fr-FR" dirty="0" smtClean="0"/>
              <a:t> </a:t>
            </a:r>
            <a:r>
              <a:rPr lang="fr-FR" dirty="0" err="1" smtClean="0"/>
              <a:t>holostea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0848"/>
            <a:ext cx="3803904" cy="4056488"/>
          </a:xfrm>
        </p:spPr>
        <p:txBody>
          <a:bodyPr>
            <a:noAutofit/>
          </a:bodyPr>
          <a:lstStyle/>
          <a:p>
            <a:r>
              <a:rPr lang="fr-FR" sz="1700" dirty="0" smtClean="0"/>
              <a:t>Stellaire </a:t>
            </a:r>
            <a:r>
              <a:rPr lang="fr-FR" sz="1700" dirty="0" err="1" smtClean="0"/>
              <a:t>holostée</a:t>
            </a:r>
            <a:r>
              <a:rPr lang="fr-FR" sz="1700" dirty="0" smtClean="0"/>
              <a:t>.</a:t>
            </a:r>
          </a:p>
          <a:p>
            <a:r>
              <a:rPr lang="fr-FR" sz="1700" dirty="0" smtClean="0"/>
              <a:t>Herbacée vivace, poilue en son sommet.</a:t>
            </a:r>
          </a:p>
          <a:p>
            <a:r>
              <a:rPr lang="fr-FR" sz="1700" dirty="0" smtClean="0"/>
              <a:t>Tige anguleuse, cassante, couchée à la base puis redressée.</a:t>
            </a:r>
          </a:p>
          <a:p>
            <a:r>
              <a:rPr lang="fr-FR" sz="1700" dirty="0" smtClean="0"/>
              <a:t>Feuilles simples, opposées finement lancéolées, pointues, à cils assez durs sur les marges le long de la nervure principale.</a:t>
            </a:r>
          </a:p>
          <a:p>
            <a:r>
              <a:rPr lang="fr-FR" sz="1700" dirty="0" smtClean="0"/>
              <a:t>Cymes bipares (ou multipares) lâches, de grandes fleurs à pétales blancs, échancrés, deux fois plus long que les sépales, sépales libres.</a:t>
            </a:r>
          </a:p>
          <a:p>
            <a:r>
              <a:rPr lang="fr-FR" sz="1700" dirty="0" smtClean="0"/>
              <a:t>Capsule </a:t>
            </a:r>
            <a:r>
              <a:rPr lang="fr-FR" sz="1700" dirty="0" err="1" smtClean="0"/>
              <a:t>subglobuleuse</a:t>
            </a:r>
            <a:r>
              <a:rPr lang="fr-FR" sz="1700" dirty="0" smtClean="0"/>
              <a:t> pendante.</a:t>
            </a:r>
            <a:endParaRPr lang="fr-FR" sz="17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</p:spTree>
    <p:extLst>
      <p:ext uri="{BB962C8B-B14F-4D97-AF65-F5344CB8AC3E}">
        <p14:creationId xmlns:p14="http://schemas.microsoft.com/office/powerpoint/2010/main" val="184121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Célastracées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Célastrinées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454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Euonymus</a:t>
            </a:r>
            <a:r>
              <a:rPr lang="fr-FR" dirty="0" smtClean="0"/>
              <a:t> </a:t>
            </a:r>
            <a:r>
              <a:rPr lang="fr-FR" dirty="0" err="1" smtClean="0"/>
              <a:t>europaeus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Fusain d’Europe.</a:t>
            </a:r>
          </a:p>
          <a:p>
            <a:r>
              <a:rPr lang="fr-FR" dirty="0" smtClean="0"/>
              <a:t>Arbuste.</a:t>
            </a:r>
          </a:p>
          <a:p>
            <a:r>
              <a:rPr lang="fr-FR" dirty="0" smtClean="0"/>
              <a:t>Feuilles ovales, opposées, lancéolées, courtement pétiolées, à petites dents fines peu pointues. Feuillage vert-jaune.</a:t>
            </a:r>
          </a:p>
          <a:p>
            <a:r>
              <a:rPr lang="fr-FR" dirty="0" smtClean="0"/>
              <a:t>Fleurs à quatre pétales, quatre sépales, quatre étamines et quatre carpelles.</a:t>
            </a:r>
          </a:p>
          <a:p>
            <a:r>
              <a:rPr lang="fr-FR" dirty="0" smtClean="0"/>
              <a:t>Fruit rose à quatre graine orange vif.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8148"/>
            <a:ext cx="3803650" cy="2520304"/>
          </a:xfrm>
        </p:spPr>
      </p:pic>
    </p:spTree>
    <p:extLst>
      <p:ext uri="{BB962C8B-B14F-4D97-AF65-F5344CB8AC3E}">
        <p14:creationId xmlns:p14="http://schemas.microsoft.com/office/powerpoint/2010/main" val="75457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Cistacées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Cistinées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Sufrutescente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Très petits arbres à feuilles opposées.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Capsules pendantes après fécondation.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3 sépales.</a:t>
            </a:r>
          </a:p>
        </p:txBody>
      </p:sp>
    </p:spTree>
    <p:extLst>
      <p:ext uri="{BB962C8B-B14F-4D97-AF65-F5344CB8AC3E}">
        <p14:creationId xmlns:p14="http://schemas.microsoft.com/office/powerpoint/2010/main" val="342446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 err="1" smtClean="0"/>
              <a:t>Helianthemum</a:t>
            </a:r>
            <a:r>
              <a:rPr lang="fr-FR" sz="4800" dirty="0" smtClean="0"/>
              <a:t> </a:t>
            </a:r>
            <a:r>
              <a:rPr lang="fr-FR" sz="4800" dirty="0" err="1" smtClean="0"/>
              <a:t>apenninum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Hélianthème des Apennins.</a:t>
            </a:r>
          </a:p>
          <a:p>
            <a:r>
              <a:rPr lang="fr-FR" dirty="0" smtClean="0"/>
              <a:t>Sous arbrisseau plus ou moins couché.</a:t>
            </a:r>
          </a:p>
          <a:p>
            <a:r>
              <a:rPr lang="fr-FR" dirty="0" smtClean="0"/>
              <a:t>Petites feuilles linéaires à marges enroulés en face inférieure; stipules linéaires.</a:t>
            </a:r>
          </a:p>
          <a:p>
            <a:r>
              <a:rPr lang="fr-FR" dirty="0" smtClean="0"/>
              <a:t>Corolle à 5 pétales blancs, calice à 3 sépales (5 mais 2 minuscules).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59812"/>
            <a:ext cx="3803650" cy="3036976"/>
          </a:xfrm>
        </p:spPr>
      </p:pic>
    </p:spTree>
    <p:extLst>
      <p:ext uri="{BB962C8B-B14F-4D97-AF65-F5344CB8AC3E}">
        <p14:creationId xmlns:p14="http://schemas.microsoft.com/office/powerpoint/2010/main" val="354851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600" dirty="0" err="1" smtClean="0"/>
              <a:t>Helianthemum</a:t>
            </a:r>
            <a:r>
              <a:rPr lang="fr-FR" sz="4600" dirty="0" smtClean="0"/>
              <a:t> </a:t>
            </a:r>
            <a:r>
              <a:rPr lang="fr-FR" sz="4600" dirty="0" err="1" smtClean="0"/>
              <a:t>oelandicum</a:t>
            </a:r>
            <a:endParaRPr lang="fr-FR" sz="460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Helianthème</a:t>
            </a:r>
            <a:r>
              <a:rPr lang="fr-FR" dirty="0" smtClean="0"/>
              <a:t> des chiens.</a:t>
            </a:r>
          </a:p>
          <a:p>
            <a:r>
              <a:rPr lang="fr-FR" dirty="0" smtClean="0"/>
              <a:t>Herbacées.</a:t>
            </a:r>
          </a:p>
          <a:p>
            <a:r>
              <a:rPr lang="fr-FR" dirty="0" smtClean="0"/>
              <a:t>Feuilles ovales vertes (tendre) linéaires sans stipules.</a:t>
            </a:r>
          </a:p>
          <a:p>
            <a:r>
              <a:rPr lang="fr-FR" dirty="0" smtClean="0"/>
              <a:t>Corolle à 5 pétales jaunes et 3 sépales (5 mais 5 minuscules).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46016"/>
            <a:ext cx="3803650" cy="2464568"/>
          </a:xfrm>
        </p:spPr>
      </p:pic>
    </p:spTree>
    <p:extLst>
      <p:ext uri="{BB962C8B-B14F-4D97-AF65-F5344CB8AC3E}">
        <p14:creationId xmlns:p14="http://schemas.microsoft.com/office/powerpoint/2010/main" val="263129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Acer </a:t>
            </a:r>
            <a:r>
              <a:rPr lang="fr-FR" dirty="0" err="1" smtClean="0"/>
              <a:t>platanoides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fr-FR" dirty="0" smtClean="0"/>
              <a:t>Érable Plane.</a:t>
            </a:r>
          </a:p>
          <a:p>
            <a:pPr algn="just"/>
            <a:r>
              <a:rPr lang="fr-FR" dirty="0" smtClean="0"/>
              <a:t>Grand arbre.</a:t>
            </a:r>
          </a:p>
          <a:p>
            <a:pPr algn="just"/>
            <a:r>
              <a:rPr lang="fr-FR" dirty="0" smtClean="0"/>
              <a:t>Feuilles opposées à cinq lobes principaux à quelques dents aigües (pointues) </a:t>
            </a:r>
            <a:r>
              <a:rPr lang="fr-FR" smtClean="0"/>
              <a:t>peu </a:t>
            </a:r>
            <a:r>
              <a:rPr lang="fr-FR" smtClean="0"/>
              <a:t>nombreuses</a:t>
            </a:r>
            <a:r>
              <a:rPr lang="fr-FR" dirty="0" smtClean="0"/>
              <a:t>, vertes sur les deux faces et assez molles, longuement pétiolées.</a:t>
            </a:r>
          </a:p>
          <a:p>
            <a:pPr algn="just"/>
            <a:r>
              <a:rPr lang="fr-FR" dirty="0" smtClean="0"/>
              <a:t>Disamares formant un angle obtus (&gt;90°).</a:t>
            </a:r>
            <a:endParaRPr lang="fr-FR" dirty="0"/>
          </a:p>
        </p:txBody>
      </p:sp>
      <p:pic>
        <p:nvPicPr>
          <p:cNvPr id="8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clrChange>
              <a:clrFrom>
                <a:srgbClr val="FFFFEA"/>
              </a:clrFrom>
              <a:clrTo>
                <a:srgbClr val="FFFF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348880"/>
            <a:ext cx="2239722" cy="33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5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Cornacées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Cornées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978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Cornus </a:t>
            </a:r>
            <a:r>
              <a:rPr lang="fr-FR" dirty="0" err="1" smtClean="0"/>
              <a:t>sanguinea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Cornouiller sanguin.</a:t>
            </a:r>
          </a:p>
          <a:p>
            <a:r>
              <a:rPr lang="fr-FR" dirty="0" smtClean="0"/>
              <a:t>Arbuste à rameaux rouges.</a:t>
            </a:r>
          </a:p>
          <a:p>
            <a:r>
              <a:rPr lang="fr-FR" dirty="0" smtClean="0"/>
              <a:t>Feuilles opposées, ovales,  apex à pointes courtes, à nervures </a:t>
            </a:r>
            <a:r>
              <a:rPr lang="fr-FR" dirty="0" err="1" smtClean="0"/>
              <a:t>sub</a:t>
            </a:r>
            <a:r>
              <a:rPr lang="fr-FR" dirty="0" smtClean="0"/>
              <a:t>-opposées et convergentes (se rejoignant au sommet), faisceau libéraux ligneux élastique, rougissant à l’automne; nervures secondaires parallèle au bord du limbe.</a:t>
            </a:r>
          </a:p>
          <a:p>
            <a:r>
              <a:rPr lang="fr-FR" dirty="0" smtClean="0"/>
              <a:t>Fleurs blanches en grappes.</a:t>
            </a:r>
          </a:p>
          <a:p>
            <a:r>
              <a:rPr lang="fr-FR" dirty="0" smtClean="0"/>
              <a:t>Drupes rouges devenant noires bleutées.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777" y="2348880"/>
            <a:ext cx="1799543" cy="1348432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60" y="3697312"/>
            <a:ext cx="2467992" cy="24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1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Cyperacées</a:t>
            </a:r>
            <a:r>
              <a:rPr lang="fr-FR" dirty="0" smtClean="0"/>
              <a:t> (M)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971600" y="4221088"/>
            <a:ext cx="72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allongées, parallèlinervées.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Tige pleine et triangulaire.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Souvent du genre Carex.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Périanthe très réduit.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Dioïque ou monoïque (même inflorescence ou 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séparée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Toujours en épi donnant des akènes entourés de l’utricule.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Épi mâle plus fin.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08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Carex </a:t>
            </a:r>
            <a:r>
              <a:rPr lang="fr-FR" dirty="0" err="1" smtClean="0"/>
              <a:t>flacc</a:t>
            </a:r>
            <a:r>
              <a:rPr lang="fr-FR" dirty="0" err="1"/>
              <a:t>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100" dirty="0" smtClean="0"/>
              <a:t>Carex ou laîche glauque.</a:t>
            </a:r>
          </a:p>
          <a:p>
            <a:r>
              <a:rPr lang="fr-FR" sz="2100" dirty="0" smtClean="0"/>
              <a:t>Herbe moyenne.</a:t>
            </a:r>
          </a:p>
          <a:p>
            <a:r>
              <a:rPr lang="fr-FR" sz="2100" dirty="0" smtClean="0"/>
              <a:t>Feuilles glauque en face inférieur (verte grisâtre).</a:t>
            </a:r>
          </a:p>
          <a:p>
            <a:r>
              <a:rPr lang="fr-FR" sz="2100" dirty="0" smtClean="0"/>
              <a:t>1 à 3 épis mâles effilées et bruns  au sommet; 1 à 5 épis femelles en dessous, pédonculés et pendants à maturité, souvent terminés par quelques fleurs mâles; fleurs à 3 stigmates.</a:t>
            </a:r>
          </a:p>
          <a:p>
            <a:r>
              <a:rPr lang="fr-FR" sz="2100" dirty="0" smtClean="0"/>
              <a:t>Fruits verts/bruns à becs très courts et sans nervure.</a:t>
            </a:r>
            <a:endParaRPr lang="fr-FR" sz="2100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31" y="2239963"/>
            <a:ext cx="3448437" cy="3876675"/>
          </a:xfrm>
        </p:spPr>
      </p:pic>
    </p:spTree>
    <p:extLst>
      <p:ext uri="{BB962C8B-B14F-4D97-AF65-F5344CB8AC3E}">
        <p14:creationId xmlns:p14="http://schemas.microsoft.com/office/powerpoint/2010/main" val="212384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Carex </a:t>
            </a:r>
            <a:r>
              <a:rPr lang="fr-FR" dirty="0" err="1" smtClean="0"/>
              <a:t>hirta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Carex ou Laiche hérissée ou velue.</a:t>
            </a:r>
          </a:p>
          <a:p>
            <a:r>
              <a:rPr lang="fr-FR" dirty="0" smtClean="0"/>
              <a:t>Petite à moyenne herbe.</a:t>
            </a:r>
          </a:p>
          <a:p>
            <a:r>
              <a:rPr lang="fr-FR" dirty="0" smtClean="0"/>
              <a:t>Gaine foliaire velue.</a:t>
            </a:r>
          </a:p>
          <a:p>
            <a:r>
              <a:rPr lang="fr-FR" dirty="0" smtClean="0"/>
              <a:t>2 ou 3 épis mâle au sommet et deux ou trois épis femelles espacés le long de la tige.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0417"/>
            <a:ext cx="3803650" cy="2535766"/>
          </a:xfrm>
        </p:spPr>
      </p:pic>
    </p:spTree>
    <p:extLst>
      <p:ext uri="{BB962C8B-B14F-4D97-AF65-F5344CB8AC3E}">
        <p14:creationId xmlns:p14="http://schemas.microsoft.com/office/powerpoint/2010/main" val="193770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Carex </a:t>
            </a:r>
            <a:r>
              <a:rPr lang="fr-FR" dirty="0" err="1" smtClean="0"/>
              <a:t>liparocarpos</a:t>
            </a:r>
            <a:r>
              <a:rPr lang="fr-FR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nitida</a:t>
            </a:r>
            <a:r>
              <a:rPr lang="fr-FR" sz="2000" dirty="0" smtClean="0"/>
              <a:t>)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Carex ou laîche à fruits lustrés.</a:t>
            </a:r>
          </a:p>
          <a:p>
            <a:r>
              <a:rPr lang="fr-FR" dirty="0" smtClean="0"/>
              <a:t>Petite herbacées.</a:t>
            </a:r>
          </a:p>
          <a:p>
            <a:r>
              <a:rPr lang="fr-FR" dirty="0" smtClean="0"/>
              <a:t>1 seul épi mâle  au sommet de la tige, 2 épis femelles proches des mâles, courtement pédonculés, 3 stigmates; </a:t>
            </a:r>
            <a:r>
              <a:rPr lang="fr-FR" dirty="0"/>
              <a:t>é</a:t>
            </a:r>
            <a:r>
              <a:rPr lang="fr-FR" dirty="0" smtClean="0"/>
              <a:t>pi de 1 cm.</a:t>
            </a:r>
          </a:p>
          <a:p>
            <a:r>
              <a:rPr lang="fr-FR" dirty="0" smtClean="0"/>
              <a:t>Enveloppe du fruit globuleuse, marron et luisante.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59812"/>
            <a:ext cx="3803650" cy="3036976"/>
          </a:xfrm>
        </p:spPr>
      </p:pic>
    </p:spTree>
    <p:extLst>
      <p:ext uri="{BB962C8B-B14F-4D97-AF65-F5344CB8AC3E}">
        <p14:creationId xmlns:p14="http://schemas.microsoft.com/office/powerpoint/2010/main" val="348356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Dryopteridacées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Fougère p.p.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083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Dryopteris</a:t>
            </a:r>
            <a:r>
              <a:rPr lang="fr-FR" dirty="0" smtClean="0"/>
              <a:t> </a:t>
            </a:r>
            <a:r>
              <a:rPr lang="fr-FR" sz="1600" dirty="0" smtClean="0"/>
              <a:t>(</a:t>
            </a:r>
            <a:r>
              <a:rPr lang="fr-FR" sz="1600" dirty="0" err="1" smtClean="0"/>
              <a:t>polystichum</a:t>
            </a:r>
            <a:r>
              <a:rPr lang="fr-FR" sz="1600" dirty="0" smtClean="0"/>
              <a:t>) </a:t>
            </a:r>
            <a:r>
              <a:rPr lang="fr-FR" dirty="0" err="1" smtClean="0"/>
              <a:t>filix</a:t>
            </a:r>
            <a:r>
              <a:rPr lang="fr-FR" dirty="0" smtClean="0"/>
              <a:t>-mas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/>
              <a:t>Fougère mâle.</a:t>
            </a:r>
          </a:p>
          <a:p>
            <a:r>
              <a:rPr lang="fr-FR" dirty="0" smtClean="0"/>
              <a:t>Fougères poussant en touffe.</a:t>
            </a:r>
          </a:p>
          <a:p>
            <a:r>
              <a:rPr lang="fr-FR" dirty="0" smtClean="0"/>
              <a:t>Fronde jusqu’à 1m30, bipennées, pennes centrales plus grandes que celles des deux extrémités; lobes obtus ou arrondis au sommet, ordinairement denté.</a:t>
            </a:r>
          </a:p>
          <a:p>
            <a:r>
              <a:rPr lang="fr-FR" dirty="0" smtClean="0"/>
              <a:t>Rachis écailleux , écailles marrons plutôt clair, sores (amas de sporanges) réniformes (en forme de rein).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</p:spTree>
    <p:extLst>
      <p:ext uri="{BB962C8B-B14F-4D97-AF65-F5344CB8AC3E}">
        <p14:creationId xmlns:p14="http://schemas.microsoft.com/office/powerpoint/2010/main" val="378343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Equisetacées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064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Equisetum </a:t>
            </a:r>
            <a:r>
              <a:rPr lang="fr-FR" dirty="0" err="1" smtClean="0"/>
              <a:t>arvense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Prêle des champs.</a:t>
            </a:r>
          </a:p>
          <a:p>
            <a:r>
              <a:rPr lang="fr-FR" dirty="0" smtClean="0"/>
              <a:t>Ptéridophytes.</a:t>
            </a:r>
          </a:p>
          <a:p>
            <a:r>
              <a:rPr lang="fr-FR" dirty="0" smtClean="0"/>
              <a:t>Tiges stériles vertes claires à rameaux verticillés, gaines vertes, étalées, striées, creuses.</a:t>
            </a:r>
          </a:p>
          <a:p>
            <a:r>
              <a:rPr lang="fr-FR" dirty="0" smtClean="0"/>
              <a:t>Tiges fertiles apparaissant avant, beiges rosâtres, non ramifiées, vite flétries; spores des quelques cm.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271694"/>
            <a:ext cx="2536589" cy="3821602"/>
          </a:xfrm>
        </p:spPr>
      </p:pic>
    </p:spTree>
    <p:extLst>
      <p:ext uri="{BB962C8B-B14F-4D97-AF65-F5344CB8AC3E}">
        <p14:creationId xmlns:p14="http://schemas.microsoft.com/office/powerpoint/2010/main" val="1978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Acer </a:t>
            </a:r>
            <a:r>
              <a:rPr lang="fr-FR" dirty="0" err="1" smtClean="0"/>
              <a:t>pseudoplatanus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fr-FR" dirty="0" smtClean="0"/>
              <a:t>Érable Sycomore.</a:t>
            </a:r>
          </a:p>
          <a:p>
            <a:pPr algn="just"/>
            <a:r>
              <a:rPr lang="fr-FR" dirty="0" smtClean="0"/>
              <a:t>Grand arbre.</a:t>
            </a:r>
          </a:p>
          <a:p>
            <a:pPr algn="just"/>
            <a:r>
              <a:rPr lang="fr-FR" dirty="0" smtClean="0"/>
              <a:t>Feuilles opposées entières à cinq lobes, sinus profonds, à dents inégales sur tout le pourtour du limbe.</a:t>
            </a:r>
          </a:p>
          <a:p>
            <a:pPr algn="just"/>
            <a:r>
              <a:rPr lang="fr-FR" dirty="0" smtClean="0"/>
              <a:t>Inflorescence en panicule pendante et allongée.</a:t>
            </a:r>
          </a:p>
          <a:p>
            <a:pPr algn="just"/>
            <a:r>
              <a:rPr lang="fr-FR" dirty="0" smtClean="0"/>
              <a:t>Disamares formant un angle presque droit.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324974"/>
            <a:ext cx="3803650" cy="3706653"/>
          </a:xfrm>
        </p:spPr>
      </p:pic>
    </p:spTree>
    <p:extLst>
      <p:ext uri="{BB962C8B-B14F-4D97-AF65-F5344CB8AC3E}">
        <p14:creationId xmlns:p14="http://schemas.microsoft.com/office/powerpoint/2010/main" val="244747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Ericacées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45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Calluna </a:t>
            </a:r>
            <a:r>
              <a:rPr lang="fr-FR" dirty="0" err="1" smtClean="0"/>
              <a:t>vulgaris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100" dirty="0" smtClean="0"/>
              <a:t>Callune.</a:t>
            </a:r>
          </a:p>
          <a:p>
            <a:r>
              <a:rPr lang="fr-FR" sz="2100" dirty="0" smtClean="0"/>
              <a:t>Petit arbrisseau des sols acides.</a:t>
            </a:r>
          </a:p>
          <a:p>
            <a:r>
              <a:rPr lang="fr-FR" sz="2100" dirty="0" smtClean="0"/>
              <a:t>Petites feuilles en V persistantes, opposées, comme imbriquées de 1 </a:t>
            </a:r>
            <a:r>
              <a:rPr lang="fr-FR" sz="2100" dirty="0" err="1" smtClean="0"/>
              <a:t>mm.</a:t>
            </a:r>
            <a:endParaRPr lang="fr-FR" sz="2100" dirty="0" smtClean="0"/>
          </a:p>
          <a:p>
            <a:r>
              <a:rPr lang="fr-FR" sz="2100" dirty="0" smtClean="0"/>
              <a:t>Petites fleurs, nombreuses, 4 pétales roses à mauves, calice de même couleur formé de 4 sépales plus longs que la corolle; 8 étamines et 4 carpelles.</a:t>
            </a:r>
            <a:endParaRPr lang="fr-FR" sz="2100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34019"/>
            <a:ext cx="3803650" cy="3088563"/>
          </a:xfrm>
        </p:spPr>
      </p:pic>
    </p:spTree>
    <p:extLst>
      <p:ext uri="{BB962C8B-B14F-4D97-AF65-F5344CB8AC3E}">
        <p14:creationId xmlns:p14="http://schemas.microsoft.com/office/powerpoint/2010/main" val="288689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Euphrobiacées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755576" y="4509120"/>
            <a:ext cx="763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Fleurs souvent jaunes.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4/5S + 0P + E + (3C)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Laticifères (toxique).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Fleurs en cyathe où les sépales sont transformés en glandes et gynécée penché.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Capsule à trois graines.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Les fleurs supérieures poussent dans les fleurs inférieures.</a:t>
            </a:r>
          </a:p>
        </p:txBody>
      </p:sp>
    </p:spTree>
    <p:extLst>
      <p:ext uri="{BB962C8B-B14F-4D97-AF65-F5344CB8AC3E}">
        <p14:creationId xmlns:p14="http://schemas.microsoft.com/office/powerpoint/2010/main" val="381174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Euphorbia</a:t>
            </a:r>
            <a:r>
              <a:rPr lang="fr-FR" dirty="0" smtClean="0"/>
              <a:t> </a:t>
            </a:r>
            <a:r>
              <a:rPr lang="fr-FR" dirty="0" err="1" smtClean="0"/>
              <a:t>cyparissias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Euphorbe petit cyprès.</a:t>
            </a:r>
          </a:p>
          <a:p>
            <a:r>
              <a:rPr lang="fr-FR" dirty="0" smtClean="0"/>
              <a:t>Herbacées.</a:t>
            </a:r>
          </a:p>
          <a:p>
            <a:r>
              <a:rPr lang="fr-FR" dirty="0" smtClean="0"/>
              <a:t>Feuilles petites et linéaires en touffe.</a:t>
            </a:r>
          </a:p>
          <a:p>
            <a:r>
              <a:rPr lang="fr-FR" dirty="0" smtClean="0"/>
              <a:t>Glandes à courtes pointes de chaque côtés en forme de croissant de « lune ».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25" y="2239963"/>
            <a:ext cx="2584450" cy="3876675"/>
          </a:xfrm>
        </p:spPr>
      </p:pic>
    </p:spTree>
    <p:extLst>
      <p:ext uri="{BB962C8B-B14F-4D97-AF65-F5344CB8AC3E}">
        <p14:creationId xmlns:p14="http://schemas.microsoft.com/office/powerpoint/2010/main" val="123374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Fabacées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Papilionacées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(5S) + 5P + {10E} + 5C.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Corole papilionacées (5 pétales dont deux soudés).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alternes composées et stipulées.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Gousse.</a:t>
            </a:r>
          </a:p>
        </p:txBody>
      </p:sp>
    </p:spTree>
    <p:extLst>
      <p:ext uri="{BB962C8B-B14F-4D97-AF65-F5344CB8AC3E}">
        <p14:creationId xmlns:p14="http://schemas.microsoft.com/office/powerpoint/2010/main" val="280956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Cytisus</a:t>
            </a:r>
            <a:r>
              <a:rPr lang="fr-FR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sarothamnus</a:t>
            </a:r>
            <a:r>
              <a:rPr lang="fr-FR" sz="2000" dirty="0" smtClean="0"/>
              <a:t>)</a:t>
            </a:r>
            <a:r>
              <a:rPr lang="fr-FR" dirty="0" smtClean="0"/>
              <a:t> </a:t>
            </a:r>
            <a:r>
              <a:rPr lang="fr-FR" dirty="0" err="1" smtClean="0"/>
              <a:t>scoparius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Cytise ou Genêt à balai.</a:t>
            </a:r>
          </a:p>
          <a:p>
            <a:r>
              <a:rPr lang="fr-FR" dirty="0" smtClean="0"/>
              <a:t>Arbuste à jeunes rameaux anguleux (5 angles).</a:t>
            </a:r>
          </a:p>
          <a:p>
            <a:r>
              <a:rPr lang="fr-FR" dirty="0" smtClean="0"/>
              <a:t>Feuilles trifoliolées (au moins à la base du rameau), les supérieurs entières.</a:t>
            </a:r>
          </a:p>
          <a:p>
            <a:r>
              <a:rPr lang="fr-FR" dirty="0" smtClean="0"/>
              <a:t>Grandes fleurs jaunes à petit pédoncule, calice glabre.</a:t>
            </a:r>
          </a:p>
          <a:p>
            <a:r>
              <a:rPr lang="fr-FR" dirty="0" smtClean="0"/>
              <a:t>Gousse mature droite, aplatie et poilue.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</p:spTree>
    <p:extLst>
      <p:ext uri="{BB962C8B-B14F-4D97-AF65-F5344CB8AC3E}">
        <p14:creationId xmlns:p14="http://schemas.microsoft.com/office/powerpoint/2010/main" val="144435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Lotus </a:t>
            </a:r>
            <a:r>
              <a:rPr lang="fr-FR" dirty="0" err="1" smtClean="0"/>
              <a:t>corniculatus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800" dirty="0" smtClean="0"/>
              <a:t>Lotier </a:t>
            </a:r>
            <a:r>
              <a:rPr lang="fr-FR" sz="1800" dirty="0" err="1" smtClean="0"/>
              <a:t>corniculé</a:t>
            </a:r>
            <a:r>
              <a:rPr lang="fr-FR" sz="1800" dirty="0" smtClean="0"/>
              <a:t>.</a:t>
            </a:r>
          </a:p>
          <a:p>
            <a:pPr algn="l"/>
            <a:r>
              <a:rPr lang="fr-FR" sz="1800" dirty="0" smtClean="0"/>
              <a:t>Petite herbacée vivace à pilosité variable en touffe </a:t>
            </a:r>
            <a:r>
              <a:rPr lang="fr-FR" sz="1800" dirty="0" err="1" smtClean="0"/>
              <a:t>lache</a:t>
            </a:r>
            <a:r>
              <a:rPr lang="fr-FR" sz="1800" dirty="0" smtClean="0"/>
              <a:t>.</a:t>
            </a:r>
          </a:p>
          <a:p>
            <a:r>
              <a:rPr lang="fr-FR" sz="1800" dirty="0" smtClean="0"/>
              <a:t>Feuilles trifoliolées (oblongues ou ovales), stipules semblables aux folioles.</a:t>
            </a:r>
          </a:p>
          <a:p>
            <a:r>
              <a:rPr lang="fr-FR" sz="1800" dirty="0" smtClean="0"/>
              <a:t>Boutons floraux en forme de corne de rhinocéros, souvent rougeâtre; corolle jaune; 3 à 6 fleurs rassemblés en un unique </a:t>
            </a:r>
            <a:r>
              <a:rPr lang="fr-FR" sz="1800" dirty="0" err="1" smtClean="0"/>
              <a:t>verticile</a:t>
            </a:r>
            <a:r>
              <a:rPr lang="fr-FR" sz="1800" dirty="0" smtClean="0"/>
              <a:t> à l’extrémité de longs pédoncules; calices à dents aigües et égales.</a:t>
            </a:r>
          </a:p>
          <a:p>
            <a:r>
              <a:rPr lang="fr-FR" sz="1800" dirty="0" smtClean="0"/>
              <a:t>Gousse cylindrique droite de 2 à 3,5 cm.</a:t>
            </a:r>
            <a:endParaRPr lang="fr-FR" sz="18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94" y="2239963"/>
            <a:ext cx="3736312" cy="3876675"/>
          </a:xfrm>
        </p:spPr>
      </p:pic>
    </p:spTree>
    <p:extLst>
      <p:ext uri="{BB962C8B-B14F-4D97-AF65-F5344CB8AC3E}">
        <p14:creationId xmlns:p14="http://schemas.microsoft.com/office/powerpoint/2010/main" val="206535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Medicago</a:t>
            </a:r>
            <a:r>
              <a:rPr lang="fr-FR" dirty="0" smtClean="0"/>
              <a:t> arabica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Luzerne d’Arabie.</a:t>
            </a:r>
          </a:p>
          <a:p>
            <a:r>
              <a:rPr lang="fr-FR" dirty="0" smtClean="0"/>
              <a:t>Petite herbacée.</a:t>
            </a:r>
          </a:p>
          <a:p>
            <a:r>
              <a:rPr lang="fr-FR" dirty="0" smtClean="0"/>
              <a:t>Folioles à macules (taches) noires (parfois absentes).</a:t>
            </a:r>
          </a:p>
          <a:p>
            <a:r>
              <a:rPr lang="fr-FR" dirty="0" smtClean="0"/>
              <a:t>Fleurs jaunes et peu nombreuses.</a:t>
            </a:r>
          </a:p>
          <a:p>
            <a:r>
              <a:rPr lang="fr-FR" dirty="0" smtClean="0"/>
              <a:t>Gousses enroulées en spirales épineuses.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2587625"/>
            <a:ext cx="2857500" cy="3181350"/>
          </a:xfrm>
        </p:spPr>
      </p:pic>
    </p:spTree>
    <p:extLst>
      <p:ext uri="{BB962C8B-B14F-4D97-AF65-F5344CB8AC3E}">
        <p14:creationId xmlns:p14="http://schemas.microsoft.com/office/powerpoint/2010/main" val="386186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5000" dirty="0" err="1" smtClean="0"/>
              <a:t>Tetragonolobus</a:t>
            </a:r>
            <a:r>
              <a:rPr lang="fr-FR" sz="5000" dirty="0" smtClean="0"/>
              <a:t> </a:t>
            </a:r>
            <a:r>
              <a:rPr lang="fr-FR" sz="5000" dirty="0" err="1" smtClean="0"/>
              <a:t>maritimus</a:t>
            </a:r>
            <a:endParaRPr lang="fr-FR" sz="5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Tétragonolobe</a:t>
            </a:r>
            <a:r>
              <a:rPr lang="fr-FR" dirty="0" smtClean="0"/>
              <a:t> maritime ou siliqueux.</a:t>
            </a:r>
          </a:p>
          <a:p>
            <a:r>
              <a:rPr lang="fr-FR" dirty="0" smtClean="0"/>
              <a:t>Herbacée vivace.</a:t>
            </a:r>
          </a:p>
          <a:p>
            <a:r>
              <a:rPr lang="fr-FR" dirty="0" smtClean="0"/>
              <a:t>Feuilles trifoliolées.</a:t>
            </a:r>
          </a:p>
          <a:p>
            <a:r>
              <a:rPr lang="fr-FR" dirty="0" smtClean="0"/>
              <a:t>Fleurs jaunes solitaire, assez grande.</a:t>
            </a:r>
          </a:p>
          <a:p>
            <a:r>
              <a:rPr lang="fr-FR" dirty="0" smtClean="0"/>
              <a:t>Gousse </a:t>
            </a:r>
            <a:r>
              <a:rPr lang="fr-FR" dirty="0" err="1" smtClean="0"/>
              <a:t>quadrangulée</a:t>
            </a:r>
            <a:r>
              <a:rPr lang="fr-FR" dirty="0" smtClean="0"/>
              <a:t> (à quatre angles</a:t>
            </a:r>
            <a:r>
              <a:rPr lang="fr-FR" smtClean="0"/>
              <a:t>, section carrée).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97" y="2239963"/>
            <a:ext cx="2777706" cy="3876675"/>
          </a:xfrm>
        </p:spPr>
      </p:pic>
    </p:spTree>
    <p:extLst>
      <p:ext uri="{BB962C8B-B14F-4D97-AF65-F5344CB8AC3E}">
        <p14:creationId xmlns:p14="http://schemas.microsoft.com/office/powerpoint/2010/main" val="53587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Trifolium repens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Trèfle rampant.</a:t>
            </a:r>
          </a:p>
          <a:p>
            <a:r>
              <a:rPr lang="fr-FR" dirty="0" smtClean="0"/>
              <a:t>Herbacée rampante.</a:t>
            </a:r>
          </a:p>
          <a:p>
            <a:r>
              <a:rPr lang="fr-FR" dirty="0" smtClean="0"/>
              <a:t>Feuilles composées trifoliolées, folioles arrondies à petites dents (souvent marqués de blanc).</a:t>
            </a:r>
          </a:p>
          <a:p>
            <a:r>
              <a:rPr lang="fr-FR" dirty="0" smtClean="0"/>
              <a:t>Fleurs blanches (devenant marron avec la fructification) rassemblées en inflorescences terminales globuleuses.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636912"/>
            <a:ext cx="3471546" cy="2599802"/>
          </a:xfrm>
        </p:spPr>
      </p:pic>
    </p:spTree>
    <p:extLst>
      <p:ext uri="{BB962C8B-B14F-4D97-AF65-F5344CB8AC3E}">
        <p14:creationId xmlns:p14="http://schemas.microsoft.com/office/powerpoint/2010/main" val="320218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Adoxacées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Caprifoliacées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507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Trifolium </a:t>
            </a:r>
            <a:r>
              <a:rPr lang="fr-FR" dirty="0" err="1" smtClean="0"/>
              <a:t>pratense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/>
              <a:t>Trèfles des prés.</a:t>
            </a:r>
          </a:p>
          <a:p>
            <a:r>
              <a:rPr lang="fr-FR" dirty="0" smtClean="0"/>
              <a:t>Grande herbacée en touffe.</a:t>
            </a:r>
          </a:p>
          <a:p>
            <a:r>
              <a:rPr lang="fr-FR" dirty="0" smtClean="0"/>
              <a:t>Tiges dressées, feuilles composées trifoliolées, folioles ovales (souvent marquées en blanc) et poilues, longuement pétiolées,  stipules aigus adhérents au pétiole.</a:t>
            </a:r>
          </a:p>
          <a:p>
            <a:r>
              <a:rPr lang="fr-FR" dirty="0" smtClean="0"/>
              <a:t>Fleurs roses rassemblées en de grosses « têtes »  (inflorescences) globuleuses; corole persistante.</a:t>
            </a:r>
          </a:p>
          <a:p>
            <a:r>
              <a:rPr lang="fr-FR" dirty="0" smtClean="0"/>
              <a:t>Une graine par gousse indéhiscente (courte).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47177"/>
            <a:ext cx="3803650" cy="2862246"/>
          </a:xfrm>
        </p:spPr>
      </p:pic>
    </p:spTree>
    <p:extLst>
      <p:ext uri="{BB962C8B-B14F-4D97-AF65-F5344CB8AC3E}">
        <p14:creationId xmlns:p14="http://schemas.microsoft.com/office/powerpoint/2010/main" val="429150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Vicia </a:t>
            </a:r>
            <a:r>
              <a:rPr lang="fr-FR" dirty="0" err="1" smtClean="0"/>
              <a:t>hirsuta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Vesce hérissée.</a:t>
            </a:r>
          </a:p>
          <a:p>
            <a:r>
              <a:rPr lang="fr-FR" dirty="0" smtClean="0"/>
              <a:t>Herbacée en touffe s’agrippant à la végétation environnante.</a:t>
            </a:r>
          </a:p>
          <a:p>
            <a:r>
              <a:rPr lang="fr-FR" dirty="0" smtClean="0"/>
              <a:t>Feuilles composées alternes en vrille ramifiée; folioles étroites (très fins).</a:t>
            </a:r>
          </a:p>
          <a:p>
            <a:r>
              <a:rPr lang="fr-FR" dirty="0" smtClean="0"/>
              <a:t>Long pédoncule floral, fleurs par 3 ou 6, très petites, blanches à bleues très pâles.</a:t>
            </a:r>
          </a:p>
          <a:p>
            <a:r>
              <a:rPr lang="fr-FR" dirty="0" smtClean="0"/>
              <a:t>Toute petite gousse poilue.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0417"/>
            <a:ext cx="3803650" cy="2535766"/>
          </a:xfrm>
        </p:spPr>
      </p:pic>
    </p:spTree>
    <p:extLst>
      <p:ext uri="{BB962C8B-B14F-4D97-AF65-F5344CB8AC3E}">
        <p14:creationId xmlns:p14="http://schemas.microsoft.com/office/powerpoint/2010/main" val="174620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Vicia </a:t>
            </a:r>
            <a:r>
              <a:rPr lang="fr-FR" dirty="0" err="1" smtClean="0"/>
              <a:t>sativa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Vesce cultivée.</a:t>
            </a:r>
          </a:p>
          <a:p>
            <a:r>
              <a:rPr lang="fr-FR" dirty="0" smtClean="0"/>
              <a:t>Herbacée s’agrippant à la végétation environnante.</a:t>
            </a:r>
          </a:p>
          <a:p>
            <a:r>
              <a:rPr lang="fr-FR" dirty="0" smtClean="0"/>
              <a:t>Feuilles composées alternes avec une vrille ramifiée; foliole avec petite pointe à l’extrémité stipule souvent légèrement noir.</a:t>
            </a:r>
          </a:p>
          <a:p>
            <a:r>
              <a:rPr lang="fr-FR" dirty="0" smtClean="0"/>
              <a:t>Fleurs souvent roses par 2 (1 ou 3), pédoncules floraux très courts.</a:t>
            </a:r>
          </a:p>
          <a:p>
            <a:r>
              <a:rPr lang="fr-FR" dirty="0" smtClean="0"/>
              <a:t>Gousses aplaties.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46" y="2239963"/>
            <a:ext cx="2770207" cy="3876675"/>
          </a:xfrm>
        </p:spPr>
      </p:pic>
    </p:spTree>
    <p:extLst>
      <p:ext uri="{BB962C8B-B14F-4D97-AF65-F5344CB8AC3E}">
        <p14:creationId xmlns:p14="http://schemas.microsoft.com/office/powerpoint/2010/main" val="307553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Géraniacées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Géraniées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50912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algn="ctr"/>
            <a:r>
              <a:rPr lang="fr-FR" dirty="0">
                <a:latin typeface="Times New Roman" pitchFamily="18" charset="0"/>
                <a:cs typeface="Times New Roman" pitchFamily="18" charset="0"/>
              </a:rPr>
              <a:t>5S + 5P + 10E + 5C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Feuillage variable.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Gynécée à cinq carpelles soudés.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Après fécondation, le style s’allonge.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palmées.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58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Erodium</a:t>
            </a:r>
            <a:r>
              <a:rPr lang="fr-FR" dirty="0" smtClean="0"/>
              <a:t> </a:t>
            </a:r>
            <a:r>
              <a:rPr lang="fr-FR" dirty="0" err="1" smtClean="0"/>
              <a:t>cicutarium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020" dirty="0" err="1" smtClean="0"/>
              <a:t>Erodium</a:t>
            </a:r>
            <a:r>
              <a:rPr lang="fr-FR" sz="2020" dirty="0" smtClean="0"/>
              <a:t> à feuilles de Ciguë.</a:t>
            </a:r>
          </a:p>
          <a:p>
            <a:r>
              <a:rPr lang="fr-FR" sz="2020" dirty="0" smtClean="0"/>
              <a:t>Petite herbe variable et velue.</a:t>
            </a:r>
          </a:p>
          <a:p>
            <a:r>
              <a:rPr lang="fr-FR" sz="2020" dirty="0" smtClean="0"/>
              <a:t>Feuilles pennées, découpées.</a:t>
            </a:r>
          </a:p>
          <a:p>
            <a:r>
              <a:rPr lang="fr-FR" sz="2020" dirty="0" smtClean="0"/>
              <a:t>Fleurs poilues mauve (ou rose parfois jusqu’à blanches) en ombelles, deux pétales souvent plus grands que les trois autres et avec une tache à leur base; pétales arrondis.</a:t>
            </a:r>
          </a:p>
          <a:p>
            <a:r>
              <a:rPr lang="fr-FR" sz="2020" dirty="0" smtClean="0"/>
              <a:t>Cinq akènes à long bec (comme les Géranium).</a:t>
            </a:r>
            <a:endParaRPr lang="fr-FR" sz="202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5894"/>
            <a:ext cx="3803650" cy="2844813"/>
          </a:xfrm>
        </p:spPr>
      </p:pic>
    </p:spTree>
    <p:extLst>
      <p:ext uri="{BB962C8B-B14F-4D97-AF65-F5344CB8AC3E}">
        <p14:creationId xmlns:p14="http://schemas.microsoft.com/office/powerpoint/2010/main" val="6208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Geranium</a:t>
            </a:r>
            <a:r>
              <a:rPr lang="fr-FR" dirty="0" smtClean="0"/>
              <a:t> </a:t>
            </a:r>
            <a:r>
              <a:rPr lang="fr-FR" dirty="0" err="1" smtClean="0"/>
              <a:t>pyrenaicum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300" dirty="0" smtClean="0"/>
              <a:t>Géranium des Pyrénées.</a:t>
            </a:r>
          </a:p>
          <a:p>
            <a:r>
              <a:rPr lang="fr-FR" sz="2300" dirty="0" smtClean="0"/>
              <a:t>Herbacées en touffe poilues (douces).</a:t>
            </a:r>
          </a:p>
          <a:p>
            <a:r>
              <a:rPr lang="fr-FR" sz="2300" dirty="0" smtClean="0"/>
              <a:t>Feuilles palmées arrondies profondément divisées mais peu découpées.</a:t>
            </a:r>
          </a:p>
          <a:p>
            <a:r>
              <a:rPr lang="fr-FR" sz="2300" dirty="0" smtClean="0"/>
              <a:t>Pétales rose mauve et échancrées (divisées en 2); fleurs par deux; style allongé; corolle de 1cm environ.</a:t>
            </a:r>
            <a:endParaRPr lang="fr-FR" sz="23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88" y="2763508"/>
            <a:ext cx="3227020" cy="2753724"/>
          </a:xfrm>
        </p:spPr>
      </p:pic>
    </p:spTree>
    <p:extLst>
      <p:ext uri="{BB962C8B-B14F-4D97-AF65-F5344CB8AC3E}">
        <p14:creationId xmlns:p14="http://schemas.microsoft.com/office/powerpoint/2010/main" val="123160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5200" dirty="0" err="1" smtClean="0"/>
              <a:t>Geranium</a:t>
            </a:r>
            <a:r>
              <a:rPr lang="fr-FR" sz="5200" dirty="0" smtClean="0"/>
              <a:t> </a:t>
            </a:r>
            <a:r>
              <a:rPr lang="fr-FR" sz="5200" dirty="0" err="1" smtClean="0"/>
              <a:t>rotundifolium</a:t>
            </a:r>
            <a:endParaRPr lang="fr-FR" sz="5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Géranium à feuilles rondes.</a:t>
            </a:r>
          </a:p>
          <a:p>
            <a:r>
              <a:rPr lang="fr-FR" dirty="0" smtClean="0"/>
              <a:t>Herbacées très poilues (douces).</a:t>
            </a:r>
          </a:p>
          <a:p>
            <a:r>
              <a:rPr lang="fr-FR" dirty="0" smtClean="0"/>
              <a:t>Feuilles palmées arrondies et peu découpées, sinus à point rouge (la plupart du temps).</a:t>
            </a:r>
          </a:p>
          <a:p>
            <a:r>
              <a:rPr lang="fr-FR" dirty="0" smtClean="0"/>
              <a:t>Pétales petits, roses pâles, non échancrés mais plats à l’extrémité; style allongé.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589484"/>
            <a:ext cx="3803650" cy="3177632"/>
          </a:xfrm>
        </p:spPr>
      </p:pic>
    </p:spTree>
    <p:extLst>
      <p:ext uri="{BB962C8B-B14F-4D97-AF65-F5344CB8AC3E}">
        <p14:creationId xmlns:p14="http://schemas.microsoft.com/office/powerpoint/2010/main" val="10702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Iridacées (M)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Iridées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endParaRPr lang="fr-FR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05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Iris </a:t>
            </a:r>
            <a:r>
              <a:rPr lang="fr-FR" dirty="0" err="1" smtClean="0"/>
              <a:t>pseudacorus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Iris Faux Acore ou Iris </a:t>
            </a:r>
            <a:r>
              <a:rPr lang="fr-FR" dirty="0" smtClean="0"/>
              <a:t>Jaune.</a:t>
            </a:r>
          </a:p>
          <a:p>
            <a:r>
              <a:rPr lang="fr-FR" dirty="0" smtClean="0"/>
              <a:t>Feuilles repliées </a:t>
            </a:r>
            <a:r>
              <a:rPr lang="fr-FR" dirty="0"/>
              <a:t>en 2 et imbriquées les unes dans les </a:t>
            </a:r>
            <a:r>
              <a:rPr lang="fr-FR" dirty="0" smtClean="0"/>
              <a:t>autres.</a:t>
            </a:r>
          </a:p>
          <a:p>
            <a:r>
              <a:rPr lang="fr-FR" dirty="0" smtClean="0"/>
              <a:t>Fleurs </a:t>
            </a:r>
            <a:r>
              <a:rPr lang="fr-FR" dirty="0"/>
              <a:t>jaunes (groupées par 3), jusqu’à 1m.</a:t>
            </a:r>
          </a:p>
          <a:p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</p:spTree>
    <p:extLst>
      <p:ext uri="{BB962C8B-B14F-4D97-AF65-F5344CB8AC3E}">
        <p14:creationId xmlns:p14="http://schemas.microsoft.com/office/powerpoint/2010/main" val="234097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Jacinthacées</a:t>
            </a:r>
            <a:r>
              <a:rPr lang="fr-FR" dirty="0" smtClean="0"/>
              <a:t> (M)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688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Sambucus</a:t>
            </a:r>
            <a:r>
              <a:rPr lang="fr-FR" dirty="0" smtClean="0"/>
              <a:t> </a:t>
            </a:r>
            <a:r>
              <a:rPr lang="fr-FR" dirty="0" err="1" smtClean="0"/>
              <a:t>nigra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/>
              <a:t>Sureau noir.</a:t>
            </a:r>
          </a:p>
          <a:p>
            <a:pPr algn="just"/>
            <a:r>
              <a:rPr lang="fr-FR" dirty="0" smtClean="0"/>
              <a:t>Petit arbre à écorce clair.</a:t>
            </a:r>
          </a:p>
          <a:p>
            <a:pPr algn="just"/>
            <a:r>
              <a:rPr lang="fr-FR" dirty="0" smtClean="0"/>
              <a:t>Feuilles opposées, composées de cinq à sept folioles, imparipennées, lancéolées, ovales et dentées aux extrémités pointues, à </a:t>
            </a:r>
            <a:r>
              <a:rPr lang="fr-FR" dirty="0" err="1" smtClean="0"/>
              <a:t>pétiolules</a:t>
            </a:r>
            <a:r>
              <a:rPr lang="fr-FR" dirty="0" smtClean="0"/>
              <a:t> courts, odeur forte et peu agréable.</a:t>
            </a:r>
          </a:p>
          <a:p>
            <a:pPr algn="just"/>
            <a:r>
              <a:rPr lang="fr-FR" dirty="0" smtClean="0"/>
              <a:t>Fleurs blanches odorantes (agréable) arrangées en corymbe terminal.</a:t>
            </a:r>
          </a:p>
          <a:p>
            <a:pPr algn="just"/>
            <a:r>
              <a:rPr lang="fr-FR" dirty="0" smtClean="0"/>
              <a:t>Baies noires.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98" y="3962070"/>
            <a:ext cx="2880321" cy="2160240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204864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6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Muscari </a:t>
            </a:r>
            <a:r>
              <a:rPr lang="fr-FR" dirty="0" err="1" smtClean="0"/>
              <a:t>comosum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Muscari à toupet.</a:t>
            </a:r>
          </a:p>
          <a:p>
            <a:r>
              <a:rPr lang="fr-FR" dirty="0" smtClean="0"/>
              <a:t>Tige à bulbe profond.</a:t>
            </a:r>
          </a:p>
          <a:p>
            <a:r>
              <a:rPr lang="fr-FR" dirty="0" smtClean="0"/>
              <a:t>Feuilles charnue.</a:t>
            </a:r>
          </a:p>
          <a:p>
            <a:r>
              <a:rPr lang="fr-FR" dirty="0" smtClean="0"/>
              <a:t>Calice et corolle marrons, soudés; toupet de fleurs stérile au bout.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432" y="2239963"/>
            <a:ext cx="1778836" cy="3876675"/>
          </a:xfrm>
        </p:spPr>
      </p:pic>
    </p:spTree>
    <p:extLst>
      <p:ext uri="{BB962C8B-B14F-4D97-AF65-F5344CB8AC3E}">
        <p14:creationId xmlns:p14="http://schemas.microsoft.com/office/powerpoint/2010/main" val="21386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Labiées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50912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5S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5P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de-DE" dirty="0" err="1" smtClean="0">
                <a:latin typeface="Times New Roman" pitchFamily="18" charset="0"/>
                <a:cs typeface="Times New Roman" pitchFamily="18" charset="0"/>
              </a:rPr>
              <a:t>ou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 4E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+ 2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. </a:t>
            </a:r>
            <a:endParaRPr lang="de-DE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endParaRPr lang="de-DE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Ajuga</a:t>
            </a:r>
            <a:r>
              <a:rPr lang="fr-FR" dirty="0" smtClean="0"/>
              <a:t> </a:t>
            </a:r>
            <a:r>
              <a:rPr lang="fr-FR" dirty="0" err="1" smtClean="0"/>
              <a:t>reptans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Bugle rampant.</a:t>
            </a:r>
          </a:p>
          <a:p>
            <a:r>
              <a:rPr lang="fr-FR" dirty="0" smtClean="0"/>
              <a:t>Petite herbe rampante.</a:t>
            </a:r>
          </a:p>
          <a:p>
            <a:r>
              <a:rPr lang="fr-FR" dirty="0" smtClean="0"/>
              <a:t>Stolon, tige carrée, velue.</a:t>
            </a:r>
          </a:p>
          <a:p>
            <a:r>
              <a:rPr lang="fr-FR" dirty="0" smtClean="0"/>
              <a:t>Feuilles ovales, opposées à dents obtuses (arrondies), glabres, souvent se colorant en bronze, les inférieurs pétiolées, les supérieurs sessiles.</a:t>
            </a:r>
          </a:p>
          <a:p>
            <a:r>
              <a:rPr lang="fr-FR" dirty="0" smtClean="0"/>
              <a:t>Fleurs à corolle bleue et sans lèvre supérieure </a:t>
            </a:r>
            <a:r>
              <a:rPr lang="fr-FR" smtClean="0"/>
              <a:t>(atrophiée</a:t>
            </a:r>
            <a:r>
              <a:rPr lang="fr-FR" dirty="0" smtClean="0"/>
              <a:t>), épi foliacées (avec des feuilles).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</p:spTree>
    <p:extLst>
      <p:ext uri="{BB962C8B-B14F-4D97-AF65-F5344CB8AC3E}">
        <p14:creationId xmlns:p14="http://schemas.microsoft.com/office/powerpoint/2010/main" val="1649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Glechoma</a:t>
            </a:r>
            <a:r>
              <a:rPr lang="fr-FR" dirty="0" smtClean="0"/>
              <a:t> </a:t>
            </a:r>
            <a:r>
              <a:rPr lang="fr-FR" dirty="0" err="1" smtClean="0"/>
              <a:t>hederacea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Lierre terrestre.</a:t>
            </a:r>
          </a:p>
          <a:p>
            <a:r>
              <a:rPr lang="fr-FR" dirty="0" smtClean="0"/>
              <a:t>Herbacée rampante et </a:t>
            </a:r>
            <a:r>
              <a:rPr lang="fr-FR" dirty="0" err="1" smtClean="0"/>
              <a:t>tapissante</a:t>
            </a:r>
            <a:r>
              <a:rPr lang="fr-FR" dirty="0" smtClean="0"/>
              <a:t> (prostrée).</a:t>
            </a:r>
          </a:p>
          <a:p>
            <a:r>
              <a:rPr lang="fr-FR" dirty="0" smtClean="0"/>
              <a:t>Pilosité douce, feuilles opposées réniformes (forme de reins ou de haricot), </a:t>
            </a:r>
            <a:r>
              <a:rPr lang="fr-FR" dirty="0" err="1" smtClean="0"/>
              <a:t>subsessiles</a:t>
            </a:r>
            <a:r>
              <a:rPr lang="fr-FR" dirty="0" smtClean="0"/>
              <a:t>, pétiolées et à dents obtuses (arrondies).</a:t>
            </a:r>
          </a:p>
          <a:p>
            <a:r>
              <a:rPr lang="fr-FR" dirty="0" smtClean="0"/>
              <a:t>Fleurs violacées</a:t>
            </a:r>
            <a:r>
              <a:rPr lang="fr-FR" dirty="0"/>
              <a:t> </a:t>
            </a:r>
            <a:r>
              <a:rPr lang="fr-FR" dirty="0" smtClean="0"/>
              <a:t>à corolle très pâle.</a:t>
            </a:r>
          </a:p>
          <a:p>
            <a:r>
              <a:rPr lang="fr-FR" dirty="0" smtClean="0"/>
              <a:t>Fruits chordés glabres.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0417"/>
            <a:ext cx="3803650" cy="2535766"/>
          </a:xfrm>
        </p:spPr>
      </p:pic>
    </p:spTree>
    <p:extLst>
      <p:ext uri="{BB962C8B-B14F-4D97-AF65-F5344CB8AC3E}">
        <p14:creationId xmlns:p14="http://schemas.microsoft.com/office/powerpoint/2010/main" val="105165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Lamium</a:t>
            </a:r>
            <a:r>
              <a:rPr lang="fr-FR" dirty="0" smtClean="0"/>
              <a:t> </a:t>
            </a:r>
            <a:r>
              <a:rPr lang="fr-FR" dirty="0" err="1" smtClean="0"/>
              <a:t>purpureum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Lamier pourpre.</a:t>
            </a:r>
          </a:p>
          <a:p>
            <a:r>
              <a:rPr lang="fr-FR" dirty="0" smtClean="0"/>
              <a:t>Petite herbacée.</a:t>
            </a:r>
          </a:p>
          <a:p>
            <a:r>
              <a:rPr lang="fr-FR" dirty="0" smtClean="0"/>
              <a:t>Feuilles et fleurs rassemblés en bout de la tige (une partie est donc nue).</a:t>
            </a:r>
          </a:p>
          <a:p>
            <a:r>
              <a:rPr lang="fr-FR" dirty="0" smtClean="0"/>
              <a:t>Feuilles du sommet pourprées.</a:t>
            </a:r>
          </a:p>
          <a:p>
            <a:r>
              <a:rPr lang="fr-FR" dirty="0" smtClean="0"/>
              <a:t>Corolle rose plus ou moins foncée; lèvre supérieur arrondie en casque, corolle saillante.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2579"/>
            <a:ext cx="3803650" cy="2851443"/>
          </a:xfrm>
        </p:spPr>
      </p:pic>
    </p:spTree>
    <p:extLst>
      <p:ext uri="{BB962C8B-B14F-4D97-AF65-F5344CB8AC3E}">
        <p14:creationId xmlns:p14="http://schemas.microsoft.com/office/powerpoint/2010/main" val="130401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Salvia</a:t>
            </a:r>
            <a:r>
              <a:rPr lang="fr-FR" dirty="0" smtClean="0"/>
              <a:t> </a:t>
            </a:r>
            <a:r>
              <a:rPr lang="fr-FR" dirty="0" err="1" smtClean="0"/>
              <a:t>pratensis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1916832"/>
            <a:ext cx="3886200" cy="4200504"/>
          </a:xfrm>
        </p:spPr>
        <p:txBody>
          <a:bodyPr>
            <a:noAutofit/>
          </a:bodyPr>
          <a:lstStyle/>
          <a:p>
            <a:r>
              <a:rPr lang="fr-FR" sz="1800" dirty="0" smtClean="0"/>
              <a:t>Sauge des prés.</a:t>
            </a:r>
          </a:p>
          <a:p>
            <a:r>
              <a:rPr lang="fr-FR" sz="1800" dirty="0" smtClean="0"/>
              <a:t>Herbe moyenne, velue, aromatique (légèrement suave).</a:t>
            </a:r>
          </a:p>
          <a:p>
            <a:r>
              <a:rPr lang="fr-FR" sz="1800" dirty="0" smtClean="0"/>
              <a:t>Tige poilue (poils glanduleux).</a:t>
            </a:r>
          </a:p>
          <a:p>
            <a:r>
              <a:rPr lang="fr-FR" sz="1800" dirty="0" smtClean="0"/>
              <a:t>Feuilles opposées, feuilles basales large</a:t>
            </a:r>
            <a:r>
              <a:rPr lang="fr-FR" sz="1800" dirty="0"/>
              <a:t> </a:t>
            </a:r>
            <a:r>
              <a:rPr lang="fr-FR" sz="1800" dirty="0" smtClean="0"/>
              <a:t>et  pétiolées; feuilles caulinaires sessiles et peu nombreuses; toutes les dents sont arrondies et à aspect un peu gaufré.</a:t>
            </a:r>
          </a:p>
          <a:p>
            <a:r>
              <a:rPr lang="fr-FR" sz="1800" dirty="0" smtClean="0"/>
              <a:t>Fleurs en verticilles non feuillés, corolle bleue violacée intense à lèvre supérieure arrondie ou bombée, style saillant, calice souvent coloré; deux étamines </a:t>
            </a:r>
            <a:r>
              <a:rPr lang="fr-FR" sz="1800" b="1" dirty="0" smtClean="0"/>
              <a:t>mobiles</a:t>
            </a:r>
            <a:r>
              <a:rPr lang="fr-FR" sz="1800" dirty="0" smtClean="0"/>
              <a:t>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</p:spTree>
    <p:extLst>
      <p:ext uri="{BB962C8B-B14F-4D97-AF65-F5344CB8AC3E}">
        <p14:creationId xmlns:p14="http://schemas.microsoft.com/office/powerpoint/2010/main" val="89605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Lemnacées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93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Lemna</a:t>
            </a:r>
            <a:r>
              <a:rPr lang="fr-FR" dirty="0" smtClean="0"/>
              <a:t> minuta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Lentille d’Eau Minuscule.</a:t>
            </a:r>
          </a:p>
          <a:p>
            <a:r>
              <a:rPr lang="fr-FR" dirty="0"/>
              <a:t>Minuscule plante flottante.</a:t>
            </a:r>
          </a:p>
          <a:p>
            <a:r>
              <a:rPr lang="fr-FR" dirty="0"/>
              <a:t>Feuilles ovale (environ 1 mm), sans tige, à une racine.</a:t>
            </a:r>
          </a:p>
          <a:p>
            <a:r>
              <a:rPr lang="fr-FR" dirty="0"/>
              <a:t>Recouvrant les eaux stagnantes ou peu courantes.</a:t>
            </a:r>
          </a:p>
          <a:p>
            <a:r>
              <a:rPr lang="fr-FR" dirty="0"/>
              <a:t>Espèce invasive originaire du continent américain.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49" y="2636912"/>
            <a:ext cx="4184570" cy="2808312"/>
          </a:xfrm>
        </p:spPr>
      </p:pic>
    </p:spTree>
    <p:extLst>
      <p:ext uri="{BB962C8B-B14F-4D97-AF65-F5344CB8AC3E}">
        <p14:creationId xmlns:p14="http://schemas.microsoft.com/office/powerpoint/2010/main" val="154458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Lemna</a:t>
            </a:r>
            <a:r>
              <a:rPr lang="fr-FR" dirty="0" smtClean="0"/>
              <a:t> </a:t>
            </a:r>
            <a:r>
              <a:rPr lang="fr-FR" dirty="0" err="1" smtClean="0"/>
              <a:t>triscula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Lentille d’Eau à Trois </a:t>
            </a:r>
            <a:r>
              <a:rPr lang="fr-FR" dirty="0" smtClean="0"/>
              <a:t>Lobes.</a:t>
            </a:r>
          </a:p>
          <a:p>
            <a:r>
              <a:rPr lang="fr-FR" dirty="0" smtClean="0"/>
              <a:t>Petite plante </a:t>
            </a:r>
            <a:r>
              <a:rPr lang="fr-FR" dirty="0"/>
              <a:t>aquatique submergée</a:t>
            </a:r>
            <a:r>
              <a:rPr lang="fr-FR" dirty="0" smtClean="0"/>
              <a:t>.</a:t>
            </a:r>
          </a:p>
          <a:p>
            <a:r>
              <a:rPr lang="fr-FR" dirty="0" smtClean="0"/>
              <a:t>Feuille </a:t>
            </a:r>
            <a:r>
              <a:rPr lang="fr-FR" dirty="0"/>
              <a:t>allongée (lancéolée) sans tige, à une racine. Les feuilles suivantes poussant quasiment à 90</a:t>
            </a:r>
            <a:r>
              <a:rPr lang="fr-FR" dirty="0" smtClean="0"/>
              <a:t>°.</a:t>
            </a:r>
          </a:p>
          <a:p>
            <a:r>
              <a:rPr lang="fr-FR" dirty="0" smtClean="0"/>
              <a:t>Formant </a:t>
            </a:r>
            <a:r>
              <a:rPr lang="fr-FR" dirty="0"/>
              <a:t>des colonies d’individus accrochés les uns des autres.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421" y="2564904"/>
            <a:ext cx="3541963" cy="3024336"/>
          </a:xfrm>
        </p:spPr>
      </p:pic>
    </p:spTree>
    <p:extLst>
      <p:ext uri="{BB962C8B-B14F-4D97-AF65-F5344CB8AC3E}">
        <p14:creationId xmlns:p14="http://schemas.microsoft.com/office/powerpoint/2010/main" val="31725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Oléacées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Oléinées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93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Viburnum</a:t>
            </a:r>
            <a:r>
              <a:rPr lang="fr-FR" dirty="0" smtClean="0"/>
              <a:t> lantana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/>
              <a:t>Viorne lantane ou </a:t>
            </a:r>
            <a:r>
              <a:rPr lang="fr-FR" dirty="0" err="1" smtClean="0"/>
              <a:t>Mancienne</a:t>
            </a:r>
            <a:r>
              <a:rPr lang="fr-FR" dirty="0" smtClean="0"/>
              <a:t>.</a:t>
            </a:r>
          </a:p>
          <a:p>
            <a:pPr algn="just"/>
            <a:r>
              <a:rPr lang="fr-FR" dirty="0" smtClean="0"/>
              <a:t>Arbuste.</a:t>
            </a:r>
          </a:p>
          <a:p>
            <a:pPr algn="just"/>
            <a:r>
              <a:rPr lang="fr-FR" dirty="0" smtClean="0"/>
              <a:t>Grandes feuilles opposées épaisses et rudes au touché, ovales à base cordées, à marge dentée et apex pointu et à face inférieure grisâtre car pubescentes (nervures saillantes).</a:t>
            </a:r>
          </a:p>
          <a:p>
            <a:pPr algn="just"/>
            <a:r>
              <a:rPr lang="fr-FR" dirty="0" smtClean="0"/>
              <a:t>Petites fleurs blanches odorantes en corymbes.</a:t>
            </a:r>
          </a:p>
          <a:p>
            <a:pPr algn="just"/>
            <a:r>
              <a:rPr lang="fr-FR" dirty="0" smtClean="0"/>
              <a:t>Drupes ovoïdes aplaties rouges puis noires.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50" y="2241550"/>
            <a:ext cx="3175000" cy="3873500"/>
          </a:xfrm>
        </p:spPr>
      </p:pic>
    </p:spTree>
    <p:extLst>
      <p:ext uri="{BB962C8B-B14F-4D97-AF65-F5344CB8AC3E}">
        <p14:creationId xmlns:p14="http://schemas.microsoft.com/office/powerpoint/2010/main" val="333778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Fraxinus</a:t>
            </a:r>
            <a:r>
              <a:rPr lang="fr-FR" dirty="0" smtClean="0"/>
              <a:t> </a:t>
            </a:r>
            <a:r>
              <a:rPr lang="fr-FR" dirty="0" err="1" smtClean="0"/>
              <a:t>excelsior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900" dirty="0" smtClean="0"/>
              <a:t>Frêne commun ou Grand frêne.</a:t>
            </a:r>
          </a:p>
          <a:p>
            <a:r>
              <a:rPr lang="fr-FR" sz="1900" dirty="0" smtClean="0"/>
              <a:t>Grand arbre.</a:t>
            </a:r>
          </a:p>
          <a:p>
            <a:r>
              <a:rPr lang="fr-FR" sz="1900" dirty="0" smtClean="0"/>
              <a:t>Feuilles opposées, composées, imparipennées de 5 à 7 folioles lancéolées et dentées; bourgeons globuleux, opposés, noirs.</a:t>
            </a:r>
          </a:p>
          <a:p>
            <a:r>
              <a:rPr lang="fr-FR" sz="1900" dirty="0" smtClean="0"/>
              <a:t>Fleurs sans calice ni corolle en grappes compactes (mâles et femelles séparés mais sur le même arbre) apparaissant avant la feuillaison.</a:t>
            </a:r>
          </a:p>
          <a:p>
            <a:r>
              <a:rPr lang="fr-FR" sz="1900" dirty="0" smtClean="0"/>
              <a:t>Samares en grappes pendantes.</a:t>
            </a:r>
            <a:endParaRPr lang="fr-FR" sz="1900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57683"/>
            <a:ext cx="3803650" cy="3041235"/>
          </a:xfrm>
        </p:spPr>
      </p:pic>
    </p:spTree>
    <p:extLst>
      <p:ext uri="{BB962C8B-B14F-4D97-AF65-F5344CB8AC3E}">
        <p14:creationId xmlns:p14="http://schemas.microsoft.com/office/powerpoint/2010/main" val="58748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Orchidacées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Orchidées</a:t>
            </a:r>
          </a:p>
          <a:p>
            <a:endParaRPr lang="fr-FR" dirty="0"/>
          </a:p>
          <a:p>
            <a:r>
              <a:rPr lang="fr-FR" dirty="0" smtClean="0">
                <a:solidFill>
                  <a:srgbClr val="FF0000"/>
                </a:solidFill>
              </a:rPr>
              <a:t>Ne pas les connaitre!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6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Cephalanthera</a:t>
            </a:r>
            <a:r>
              <a:rPr lang="fr-FR" dirty="0" smtClean="0"/>
              <a:t> </a:t>
            </a:r>
            <a:r>
              <a:rPr lang="fr-FR" dirty="0" err="1" smtClean="0"/>
              <a:t>longifolia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err="1"/>
              <a:t>Céphalanthère</a:t>
            </a:r>
            <a:r>
              <a:rPr lang="fr-FR" dirty="0"/>
              <a:t> à feuille </a:t>
            </a:r>
            <a:r>
              <a:rPr lang="fr-FR" dirty="0" smtClean="0"/>
              <a:t>étroite</a:t>
            </a:r>
            <a:r>
              <a:rPr lang="fr-FR" dirty="0"/>
              <a:t>.</a:t>
            </a:r>
          </a:p>
          <a:p>
            <a:r>
              <a:rPr lang="fr-FR" dirty="0" smtClean="0"/>
              <a:t>Feuilles </a:t>
            </a:r>
            <a:r>
              <a:rPr lang="fr-FR" dirty="0"/>
              <a:t>étroites, allongées, </a:t>
            </a:r>
            <a:r>
              <a:rPr lang="fr-FR" dirty="0" smtClean="0"/>
              <a:t>alternes.</a:t>
            </a:r>
          </a:p>
          <a:p>
            <a:r>
              <a:rPr lang="fr-FR" dirty="0" smtClean="0"/>
              <a:t>Fleurs </a:t>
            </a:r>
            <a:r>
              <a:rPr lang="fr-FR" dirty="0"/>
              <a:t>blanches s’ouvrant peu (caractéristique du genre) mais laissant apparaître un point orangé à l’extrémité du labelle (= pétale inférieure transformé en « piste d’atterrissage » pour insecte et caractéristique des orchidacées), bractées petites.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</p:spTree>
    <p:extLst>
      <p:ext uri="{BB962C8B-B14F-4D97-AF65-F5344CB8AC3E}">
        <p14:creationId xmlns:p14="http://schemas.microsoft.com/office/powerpoint/2010/main" val="100925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Orchis </a:t>
            </a:r>
            <a:r>
              <a:rPr lang="fr-FR" dirty="0" err="1" smtClean="0"/>
              <a:t>simia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Orchis </a:t>
            </a:r>
            <a:r>
              <a:rPr lang="fr-FR" dirty="0" smtClean="0"/>
              <a:t>Singe.</a:t>
            </a:r>
          </a:p>
          <a:p>
            <a:r>
              <a:rPr lang="fr-FR" dirty="0" smtClean="0"/>
              <a:t>Sépales </a:t>
            </a:r>
            <a:r>
              <a:rPr lang="fr-FR" dirty="0"/>
              <a:t>formant un capuchon au dessus des fleurs, roses très pâle, labelle (= grand pétale inférieure transformé) ayant une forme humanoïde (2 bras, 2 jambes et une…), « membres » minces et incurvés, roses foncé à l’extrémité.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</p:spTree>
    <p:extLst>
      <p:ext uri="{BB962C8B-B14F-4D97-AF65-F5344CB8AC3E}">
        <p14:creationId xmlns:p14="http://schemas.microsoft.com/office/powerpoint/2010/main" val="122195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Papaveracées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56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Papaver </a:t>
            </a:r>
            <a:r>
              <a:rPr lang="fr-FR" dirty="0" err="1" smtClean="0"/>
              <a:t>rhoeas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Coquelicot.</a:t>
            </a:r>
          </a:p>
          <a:p>
            <a:r>
              <a:rPr lang="fr-FR" dirty="0"/>
              <a:t>H</a:t>
            </a:r>
            <a:r>
              <a:rPr lang="fr-FR" dirty="0" smtClean="0"/>
              <a:t>erbe poilue.</a:t>
            </a:r>
          </a:p>
          <a:p>
            <a:pPr algn="l"/>
            <a:r>
              <a:rPr lang="fr-FR" dirty="0" smtClean="0"/>
              <a:t>Grandes fleurs solitaires, bourgeons </a:t>
            </a:r>
            <a:r>
              <a:rPr lang="fr-FR" dirty="0"/>
              <a:t>floraux pendants, corolle à quatre grands pétales chiffonnés, </a:t>
            </a:r>
            <a:r>
              <a:rPr lang="fr-FR" dirty="0" smtClean="0"/>
              <a:t>rouges, stipule caduque, stigmates déposés sur un disque stigmatique.</a:t>
            </a:r>
          </a:p>
          <a:p>
            <a:r>
              <a:rPr lang="fr-FR" dirty="0" smtClean="0"/>
              <a:t>4S + 4P + </a:t>
            </a:r>
            <a:r>
              <a:rPr lang="fr-FR" dirty="0" err="1" smtClean="0"/>
              <a:t>nE</a:t>
            </a:r>
            <a:r>
              <a:rPr lang="fr-FR" dirty="0" smtClean="0"/>
              <a:t> + C.</a:t>
            </a:r>
          </a:p>
          <a:p>
            <a:r>
              <a:rPr lang="fr-FR" dirty="0"/>
              <a:t>C</a:t>
            </a:r>
            <a:r>
              <a:rPr lang="fr-FR" dirty="0" smtClean="0"/>
              <a:t>apsule </a:t>
            </a:r>
            <a:r>
              <a:rPr lang="fr-FR" dirty="0" err="1"/>
              <a:t>poricide</a:t>
            </a:r>
            <a:r>
              <a:rPr lang="fr-FR" dirty="0"/>
              <a:t> globuleuse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</p:spTree>
    <p:extLst>
      <p:ext uri="{BB962C8B-B14F-4D97-AF65-F5344CB8AC3E}">
        <p14:creationId xmlns:p14="http://schemas.microsoft.com/office/powerpoint/2010/main" val="119815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Plantaginacées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Plantaginées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917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Plantago</a:t>
            </a:r>
            <a:r>
              <a:rPr lang="fr-FR" dirty="0" smtClean="0"/>
              <a:t> </a:t>
            </a:r>
            <a:r>
              <a:rPr lang="fr-FR" dirty="0" err="1" smtClean="0"/>
              <a:t>lanceolata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Plantain lancéolé.</a:t>
            </a:r>
          </a:p>
          <a:p>
            <a:r>
              <a:rPr lang="fr-FR" dirty="0" smtClean="0"/>
              <a:t>Vivace petit à moyen.</a:t>
            </a:r>
          </a:p>
          <a:p>
            <a:r>
              <a:rPr lang="fr-FR" dirty="0" smtClean="0"/>
              <a:t>Feuilles lancéolées à nervations parallèles en rosette basale.</a:t>
            </a:r>
          </a:p>
          <a:p>
            <a:r>
              <a:rPr lang="fr-FR" dirty="0" smtClean="0"/>
              <a:t>Pédoncule très allongé. Fleurs en épi court et noirâtre; étamines saillantes (dépassant longuement de la fleur) permettant l’anémophilie (dissémination par le vent).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29" y="2239963"/>
            <a:ext cx="2893041" cy="3876675"/>
          </a:xfrm>
        </p:spPr>
      </p:pic>
    </p:spTree>
    <p:extLst>
      <p:ext uri="{BB962C8B-B14F-4D97-AF65-F5344CB8AC3E}">
        <p14:creationId xmlns:p14="http://schemas.microsoft.com/office/powerpoint/2010/main" val="318907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Poacées</a:t>
            </a:r>
            <a:r>
              <a:rPr lang="fr-FR" dirty="0" smtClean="0"/>
              <a:t> (M)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Graminées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Tige cylindrique et creuse.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Limbe et gaine.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Ligule en partie membraneuse.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Inflorescence en panicule ou en épi.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L’épillet est l’unité florale des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Poacées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Épillets souvent multiflores.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609020"/>
            <a:ext cx="2423346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4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Agrostis </a:t>
            </a:r>
            <a:r>
              <a:rPr lang="fr-FR" dirty="0" err="1" smtClean="0"/>
              <a:t>capillaris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Agrostide </a:t>
            </a:r>
            <a:r>
              <a:rPr lang="fr-FR" dirty="0" smtClean="0"/>
              <a:t>commune.</a:t>
            </a:r>
          </a:p>
          <a:p>
            <a:r>
              <a:rPr lang="fr-FR" dirty="0" smtClean="0"/>
              <a:t>Petite </a:t>
            </a:r>
            <a:r>
              <a:rPr lang="fr-FR" dirty="0"/>
              <a:t>herbe </a:t>
            </a:r>
            <a:r>
              <a:rPr lang="fr-FR" dirty="0" smtClean="0"/>
              <a:t>fluette.</a:t>
            </a:r>
          </a:p>
          <a:p>
            <a:r>
              <a:rPr lang="fr-FR" dirty="0" smtClean="0"/>
              <a:t>Panicule </a:t>
            </a:r>
            <a:r>
              <a:rPr lang="fr-FR" dirty="0"/>
              <a:t>aux pédicelles très fins (capillaires) et sinueux, épillets minuscules à une seule fleur fertile.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79" y="2204864"/>
            <a:ext cx="3020444" cy="4032447"/>
          </a:xfrm>
        </p:spPr>
      </p:pic>
    </p:spTree>
    <p:extLst>
      <p:ext uri="{BB962C8B-B14F-4D97-AF65-F5344CB8AC3E}">
        <p14:creationId xmlns:p14="http://schemas.microsoft.com/office/powerpoint/2010/main" val="221893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Apiacées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Ombellifères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755576" y="4509120"/>
            <a:ext cx="763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 ou arbustes à feuilles découpées.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OS + 5P + E + 2C (=&gt; 2 akènes).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Base du pétiole à gaine renflée.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Beaucoup de plantes utiles, certaines toxiques.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Ombelles à involucres de bractées et ombellules (avec involucelle de bractéoles).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Calice souvent absent.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18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Anthoxantum</a:t>
            </a:r>
            <a:r>
              <a:rPr lang="fr-FR" dirty="0" smtClean="0"/>
              <a:t> </a:t>
            </a:r>
            <a:r>
              <a:rPr lang="fr-FR" dirty="0" err="1" smtClean="0"/>
              <a:t>odoratum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Flouve odorante.</a:t>
            </a:r>
          </a:p>
          <a:p>
            <a:r>
              <a:rPr lang="fr-FR" dirty="0" smtClean="0"/>
              <a:t>Feuilles du haut de la tige courte, ligule dentée souvent déchirée.</a:t>
            </a:r>
          </a:p>
          <a:p>
            <a:r>
              <a:rPr lang="fr-FR" dirty="0" smtClean="0"/>
              <a:t>Panicule spiciforme (≈ épi car pédicelles courts), glumes à marges membraneuses, glumelles (lemme) aristée (arête grenouillée = pliée au milieu formant un genou).</a:t>
            </a:r>
          </a:p>
          <a:p>
            <a:r>
              <a:rPr lang="fr-FR" dirty="0" smtClean="0"/>
              <a:t>Plante odorante à la base  une fois sèche (odeur de foin frai).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817" y="2239963"/>
            <a:ext cx="2522066" cy="3876675"/>
          </a:xfrm>
        </p:spPr>
      </p:pic>
    </p:spTree>
    <p:extLst>
      <p:ext uri="{BB962C8B-B14F-4D97-AF65-F5344CB8AC3E}">
        <p14:creationId xmlns:p14="http://schemas.microsoft.com/office/powerpoint/2010/main" val="91195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Arrhnaterum</a:t>
            </a:r>
            <a:r>
              <a:rPr lang="fr-FR" dirty="0" smtClean="0"/>
              <a:t> </a:t>
            </a:r>
            <a:r>
              <a:rPr lang="fr-FR" dirty="0" err="1" smtClean="0"/>
              <a:t>elatius</a:t>
            </a:r>
            <a:r>
              <a:rPr lang="fr-FR" dirty="0" smtClean="0"/>
              <a:t> </a:t>
            </a:r>
            <a:r>
              <a:rPr lang="fr-FR" sz="1400" dirty="0" smtClean="0"/>
              <a:t>(</a:t>
            </a:r>
            <a:r>
              <a:rPr lang="fr-FR" sz="1400" dirty="0" err="1" smtClean="0"/>
              <a:t>avena</a:t>
            </a:r>
            <a:r>
              <a:rPr lang="fr-FR" sz="1400" dirty="0" smtClean="0"/>
              <a:t> </a:t>
            </a:r>
            <a:r>
              <a:rPr lang="fr-FR" sz="1400" dirty="0" err="1" smtClean="0"/>
              <a:t>eliator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200" dirty="0" smtClean="0"/>
              <a:t>Avoine élevée ou Fromentin.</a:t>
            </a:r>
          </a:p>
          <a:p>
            <a:r>
              <a:rPr lang="fr-FR" sz="2200" dirty="0" smtClean="0"/>
              <a:t>Grande herbe.</a:t>
            </a:r>
          </a:p>
          <a:p>
            <a:r>
              <a:rPr lang="fr-FR" sz="2200" dirty="0" smtClean="0"/>
              <a:t>Épillet « brillants » aux reflets argentés (au soleil); ligule obtuse; grande panicule étalé à maturité; lemme bidentée (variable) à arrêtes droites (1cm au centre de la lemme), nombreuses ligules.</a:t>
            </a:r>
            <a:endParaRPr lang="fr-FR" sz="22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25" y="2239963"/>
            <a:ext cx="2584450" cy="3876675"/>
          </a:xfrm>
        </p:spPr>
      </p:pic>
    </p:spTree>
    <p:extLst>
      <p:ext uri="{BB962C8B-B14F-4D97-AF65-F5344CB8AC3E}">
        <p14:creationId xmlns:p14="http://schemas.microsoft.com/office/powerpoint/2010/main" val="402402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</a:t>
            </a:r>
            <a:r>
              <a:rPr lang="fr-FR" dirty="0" err="1" smtClean="0"/>
              <a:t>diandrus</a:t>
            </a:r>
            <a:r>
              <a:rPr lang="fr-FR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maximus</a:t>
            </a:r>
            <a:r>
              <a:rPr lang="fr-FR" sz="2000" dirty="0" smtClean="0"/>
              <a:t> p.p.)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Brome élevé.</a:t>
            </a:r>
          </a:p>
          <a:p>
            <a:r>
              <a:rPr lang="fr-FR" dirty="0" smtClean="0"/>
              <a:t>Grande herbe poilue (&lt;&gt; B. </a:t>
            </a:r>
            <a:r>
              <a:rPr lang="fr-FR" dirty="0" err="1" smtClean="0"/>
              <a:t>sterilis</a:t>
            </a:r>
            <a:r>
              <a:rPr lang="fr-FR" dirty="0" smtClean="0"/>
              <a:t>).</a:t>
            </a:r>
          </a:p>
          <a:p>
            <a:r>
              <a:rPr lang="fr-FR" dirty="0" smtClean="0"/>
              <a:t>Haut de la tige glabre.</a:t>
            </a:r>
          </a:p>
          <a:p>
            <a:r>
              <a:rPr lang="fr-FR" dirty="0" smtClean="0"/>
              <a:t>Panicule lâche, épillet longuement pédonculés, pas ou peu pendants; arêtes longues.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862312"/>
            <a:ext cx="4084492" cy="2654920"/>
          </a:xfrm>
        </p:spPr>
      </p:pic>
    </p:spTree>
    <p:extLst>
      <p:ext uri="{BB962C8B-B14F-4D97-AF65-F5344CB8AC3E}">
        <p14:creationId xmlns:p14="http://schemas.microsoft.com/office/powerpoint/2010/main" val="286190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erectus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Brome dressé.</a:t>
            </a:r>
          </a:p>
          <a:p>
            <a:r>
              <a:rPr lang="fr-FR" dirty="0" smtClean="0"/>
              <a:t>Grande herbe commune.</a:t>
            </a:r>
          </a:p>
          <a:p>
            <a:r>
              <a:rPr lang="fr-FR" dirty="0" smtClean="0"/>
              <a:t>Feuilles supérieures planes, les inférieures souvent plus étroites et pliées.</a:t>
            </a:r>
          </a:p>
          <a:p>
            <a:r>
              <a:rPr lang="fr-FR" dirty="0" smtClean="0"/>
              <a:t>Panicules à grands épillets dressés, lemmes anguleuses et à arrêtes courtes (0,5-1 cm); épillets verts ou violacées.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999" y="2239963"/>
            <a:ext cx="2901702" cy="3876675"/>
          </a:xfrm>
        </p:spPr>
      </p:pic>
    </p:spTree>
    <p:extLst>
      <p:ext uri="{BB962C8B-B14F-4D97-AF65-F5344CB8AC3E}">
        <p14:creationId xmlns:p14="http://schemas.microsoft.com/office/powerpoint/2010/main" val="341122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</a:t>
            </a:r>
            <a:r>
              <a:rPr lang="fr-FR" dirty="0" err="1" smtClean="0"/>
              <a:t>hordeaceus</a:t>
            </a:r>
            <a:r>
              <a:rPr lang="fr-FR" dirty="0" smtClean="0"/>
              <a:t> </a:t>
            </a:r>
            <a:r>
              <a:rPr lang="fr-FR" sz="2000" dirty="0" smtClean="0"/>
              <a:t>(mollis)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/>
              <a:t>Brome faux orge ou brome mou.</a:t>
            </a:r>
          </a:p>
          <a:p>
            <a:r>
              <a:rPr lang="fr-FR" dirty="0" smtClean="0"/>
              <a:t>Feuilles pédoncules et épillets poilues (doux).</a:t>
            </a:r>
          </a:p>
          <a:p>
            <a:r>
              <a:rPr lang="fr-FR" dirty="0" smtClean="0"/>
              <a:t>Épillets pédonculés, « dodus » (ovoïdes) et serrés (même à maturité); glumelles aristées (</a:t>
            </a:r>
            <a:r>
              <a:rPr lang="fr-FR" dirty="0" err="1" smtClean="0"/>
              <a:t>subterminale</a:t>
            </a:r>
            <a:r>
              <a:rPr lang="fr-FR" dirty="0" smtClean="0"/>
              <a:t>); arêtes courtes et dans le prolongements des lemmes; ligule courte et découpée, panicule </a:t>
            </a:r>
            <a:r>
              <a:rPr lang="fr-FR" dirty="0" err="1" smtClean="0"/>
              <a:t>resérée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59812"/>
            <a:ext cx="3803650" cy="3036976"/>
          </a:xfrm>
        </p:spPr>
      </p:pic>
    </p:spTree>
    <p:extLst>
      <p:ext uri="{BB962C8B-B14F-4D97-AF65-F5344CB8AC3E}">
        <p14:creationId xmlns:p14="http://schemas.microsoft.com/office/powerpoint/2010/main" val="253041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</a:t>
            </a:r>
            <a:r>
              <a:rPr lang="fr-FR" dirty="0" err="1" smtClean="0"/>
              <a:t>sterilis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Brome stérile.</a:t>
            </a:r>
          </a:p>
          <a:p>
            <a:r>
              <a:rPr lang="fr-FR" dirty="0" smtClean="0"/>
              <a:t>Tige glabres en haut.</a:t>
            </a:r>
          </a:p>
          <a:p>
            <a:r>
              <a:rPr lang="fr-FR" dirty="0" smtClean="0"/>
              <a:t>Feuilles parallelinervées poilues.</a:t>
            </a:r>
          </a:p>
          <a:p>
            <a:r>
              <a:rPr lang="fr-FR" dirty="0" smtClean="0"/>
              <a:t>Grands épillets pendants sur de longs pédicelles; panicules lâches et penché; lemme longuement aristées (</a:t>
            </a:r>
            <a:r>
              <a:rPr lang="fr-FR" dirty="0" err="1" smtClean="0"/>
              <a:t>subterminale</a:t>
            </a:r>
            <a:r>
              <a:rPr lang="fr-FR" dirty="0" smtClean="0"/>
              <a:t>); inflorescence à pédicelle </a:t>
            </a:r>
            <a:r>
              <a:rPr lang="fr-FR" dirty="0" err="1" smtClean="0"/>
              <a:t>scabre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</p:spTree>
    <p:extLst>
      <p:ext uri="{BB962C8B-B14F-4D97-AF65-F5344CB8AC3E}">
        <p14:creationId xmlns:p14="http://schemas.microsoft.com/office/powerpoint/2010/main" val="36462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</a:t>
            </a:r>
            <a:r>
              <a:rPr lang="fr-FR" dirty="0" err="1" smtClean="0"/>
              <a:t>tectorum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Brome des toits.</a:t>
            </a:r>
            <a:endParaRPr lang="fr-FR" dirty="0"/>
          </a:p>
          <a:p>
            <a:r>
              <a:rPr lang="fr-FR" dirty="0" smtClean="0"/>
              <a:t>Petite herbe  (20cm) poilue (doux).</a:t>
            </a:r>
          </a:p>
          <a:p>
            <a:r>
              <a:rPr lang="fr-FR" dirty="0" smtClean="0"/>
              <a:t>Grands épillets à grandes arrêtes.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36359"/>
            <a:ext cx="3803650" cy="3083882"/>
          </a:xfrm>
        </p:spPr>
      </p:pic>
    </p:spTree>
    <p:extLst>
      <p:ext uri="{BB962C8B-B14F-4D97-AF65-F5344CB8AC3E}">
        <p14:creationId xmlns:p14="http://schemas.microsoft.com/office/powerpoint/2010/main" val="322428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Briza</a:t>
            </a:r>
            <a:r>
              <a:rPr lang="fr-FR" dirty="0" smtClean="0"/>
              <a:t> media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Amourette ou brize intermédiaire.</a:t>
            </a:r>
          </a:p>
          <a:p>
            <a:r>
              <a:rPr lang="fr-FR" dirty="0" smtClean="0"/>
              <a:t>Herbe moyenne.</a:t>
            </a:r>
          </a:p>
          <a:p>
            <a:r>
              <a:rPr lang="fr-FR" dirty="0" smtClean="0"/>
              <a:t>Panicule lâche, de forme générale pyramidale, à pédicelles très fin; épillets de forme très caractéristique </a:t>
            </a:r>
            <a:r>
              <a:rPr lang="fr-FR" dirty="0" err="1" smtClean="0"/>
              <a:t>ovaux</a:t>
            </a:r>
            <a:r>
              <a:rPr lang="fr-FR" dirty="0" smtClean="0"/>
              <a:t>, arrondis (un peu un cœur), </a:t>
            </a:r>
            <a:r>
              <a:rPr lang="fr-FR" dirty="0"/>
              <a:t>peu nombreux et pendants à </a:t>
            </a:r>
            <a:r>
              <a:rPr lang="fr-FR" dirty="0" smtClean="0"/>
              <a:t>l’extrémité des pédicelles.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888" y="2184590"/>
            <a:ext cx="2572472" cy="4052722"/>
          </a:xfrm>
        </p:spPr>
      </p:pic>
    </p:spTree>
    <p:extLst>
      <p:ext uri="{BB962C8B-B14F-4D97-AF65-F5344CB8AC3E}">
        <p14:creationId xmlns:p14="http://schemas.microsoft.com/office/powerpoint/2010/main" val="271207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Dactylis </a:t>
            </a:r>
            <a:r>
              <a:rPr lang="fr-FR" dirty="0" err="1" smtClean="0"/>
              <a:t>glomerata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Dactyle aggloméré.</a:t>
            </a:r>
          </a:p>
          <a:p>
            <a:r>
              <a:rPr lang="fr-FR" dirty="0" smtClean="0"/>
              <a:t>Grande herbe rugueuse.</a:t>
            </a:r>
          </a:p>
          <a:p>
            <a:r>
              <a:rPr lang="fr-FR" dirty="0" smtClean="0"/>
              <a:t>Chaume ovale.</a:t>
            </a:r>
          </a:p>
          <a:p>
            <a:r>
              <a:rPr lang="fr-FR" dirty="0" smtClean="0"/>
              <a:t>Panicule dense et globuleux; petits épillets agglomérés tous du même côté , ligule longue; glumelle à courte arêtes.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</p:spTree>
    <p:extLst>
      <p:ext uri="{BB962C8B-B14F-4D97-AF65-F5344CB8AC3E}">
        <p14:creationId xmlns:p14="http://schemas.microsoft.com/office/powerpoint/2010/main" val="26363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Holcus</a:t>
            </a:r>
            <a:r>
              <a:rPr lang="fr-FR" dirty="0" smtClean="0"/>
              <a:t> </a:t>
            </a:r>
            <a:r>
              <a:rPr lang="fr-FR" dirty="0" err="1" smtClean="0"/>
              <a:t>lanatus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Houlque laineuse.</a:t>
            </a:r>
          </a:p>
          <a:p>
            <a:r>
              <a:rPr lang="fr-FR" dirty="0" smtClean="0"/>
              <a:t>Grande vivace en touffe </a:t>
            </a:r>
            <a:r>
              <a:rPr lang="fr-FR" dirty="0" err="1" smtClean="0"/>
              <a:t>lache</a:t>
            </a:r>
            <a:r>
              <a:rPr lang="fr-FR" dirty="0" smtClean="0"/>
              <a:t> et à pilosité molle et donc très douce au touché.</a:t>
            </a:r>
          </a:p>
          <a:p>
            <a:r>
              <a:rPr lang="fr-FR" dirty="0" smtClean="0"/>
              <a:t>Panicule s’étalant uniquement à maturité (fermé avant e après l’anthèse), épillets souvent rosâtres, petites arêtes crochues (coudées) sur les lemmes.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</p:spTree>
    <p:extLst>
      <p:ext uri="{BB962C8B-B14F-4D97-AF65-F5344CB8AC3E}">
        <p14:creationId xmlns:p14="http://schemas.microsoft.com/office/powerpoint/2010/main" val="170399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ivre relié">
  <a:themeElements>
    <a:clrScheme name="Livre relié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Livre relié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Livre relié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1504</TotalTime>
  <Words>5667</Words>
  <Application>Microsoft Office PowerPoint</Application>
  <PresentationFormat>Affichage à l'écran (4:3)</PresentationFormat>
  <Paragraphs>750</Paragraphs>
  <Slides>147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147</vt:i4>
      </vt:variant>
    </vt:vector>
  </HeadingPairs>
  <TitlesOfParts>
    <vt:vector size="148" baseType="lpstr">
      <vt:lpstr>Livre relié</vt:lpstr>
      <vt:lpstr>Herbier numérique</vt:lpstr>
      <vt:lpstr>Acéracées</vt:lpstr>
      <vt:lpstr>Acer negundo</vt:lpstr>
      <vt:lpstr>Acer platanoides</vt:lpstr>
      <vt:lpstr>Acer pseudoplatanus</vt:lpstr>
      <vt:lpstr>Adoxacées</vt:lpstr>
      <vt:lpstr>Sambucus nigra</vt:lpstr>
      <vt:lpstr>Viburnum lantana</vt:lpstr>
      <vt:lpstr>Apiacées</vt:lpstr>
      <vt:lpstr>Araliacées</vt:lpstr>
      <vt:lpstr>Hedera helix</vt:lpstr>
      <vt:lpstr>Astéracées</vt:lpstr>
      <vt:lpstr>Bellis perennis</vt:lpstr>
      <vt:lpstr>Centaurea cyanus</vt:lpstr>
      <vt:lpstr>Leucanthenum vulgare</vt:lpstr>
      <vt:lpstr>Matricaria recutita</vt:lpstr>
      <vt:lpstr>Matricaria discoidea</vt:lpstr>
      <vt:lpstr>Taraxacum section ruderalia</vt:lpstr>
      <vt:lpstr>Bétulacées</vt:lpstr>
      <vt:lpstr>Alnus glutinosa</vt:lpstr>
      <vt:lpstr>Betula pendula</vt:lpstr>
      <vt:lpstr>Boraginacées</vt:lpstr>
      <vt:lpstr>Lithospermum arvense</vt:lpstr>
      <vt:lpstr>Brassicacées</vt:lpstr>
      <vt:lpstr>Alliaria petiolata</vt:lpstr>
      <vt:lpstr>Arabidopsis (Arabis) thaliana</vt:lpstr>
      <vt:lpstr>Capsella rubella</vt:lpstr>
      <vt:lpstr>Capsella busra-pastoris</vt:lpstr>
      <vt:lpstr>Nasturtium officinale</vt:lpstr>
      <vt:lpstr>Erophila (Draba) verna</vt:lpstr>
      <vt:lpstr>Caryophyllacées</vt:lpstr>
      <vt:lpstr>Agrostemma githago</vt:lpstr>
      <vt:lpstr>Cerastium glomeratum</vt:lpstr>
      <vt:lpstr>Stellaria holostea</vt:lpstr>
      <vt:lpstr>Célastracées</vt:lpstr>
      <vt:lpstr>Euonymus europaeus</vt:lpstr>
      <vt:lpstr>Cistacées</vt:lpstr>
      <vt:lpstr>Helianthemum apenninum</vt:lpstr>
      <vt:lpstr>Helianthemum oelandicum</vt:lpstr>
      <vt:lpstr>Cornacées</vt:lpstr>
      <vt:lpstr>Cornus sanguinea</vt:lpstr>
      <vt:lpstr>Cyperacées (M)</vt:lpstr>
      <vt:lpstr>Carex flacca</vt:lpstr>
      <vt:lpstr>Carex hirta</vt:lpstr>
      <vt:lpstr>Carex liparocarpos (nitida)</vt:lpstr>
      <vt:lpstr>Dryopteridacées</vt:lpstr>
      <vt:lpstr>Dryopteris (polystichum) filix-mas</vt:lpstr>
      <vt:lpstr>Equisetacées</vt:lpstr>
      <vt:lpstr>Equisetum arvense</vt:lpstr>
      <vt:lpstr>Ericacées</vt:lpstr>
      <vt:lpstr>Calluna vulgaris</vt:lpstr>
      <vt:lpstr>Euphrobiacées</vt:lpstr>
      <vt:lpstr>Euphorbia cyparissias</vt:lpstr>
      <vt:lpstr>Fabacées</vt:lpstr>
      <vt:lpstr>Cytisus (sarothamnus) scoparius</vt:lpstr>
      <vt:lpstr>Lotus corniculatus</vt:lpstr>
      <vt:lpstr>Medicago arabica</vt:lpstr>
      <vt:lpstr>Tetragonolobus maritimus</vt:lpstr>
      <vt:lpstr>Trifolium repens</vt:lpstr>
      <vt:lpstr>Trifolium pratense</vt:lpstr>
      <vt:lpstr>Vicia hirsuta</vt:lpstr>
      <vt:lpstr>Vicia sativa</vt:lpstr>
      <vt:lpstr>Géraniacées</vt:lpstr>
      <vt:lpstr>Erodium cicutarium</vt:lpstr>
      <vt:lpstr>Geranium pyrenaicum</vt:lpstr>
      <vt:lpstr>Geranium rotundifolium</vt:lpstr>
      <vt:lpstr>Iridacées (M)</vt:lpstr>
      <vt:lpstr>Iris pseudacorus</vt:lpstr>
      <vt:lpstr>Jacinthacées (M)</vt:lpstr>
      <vt:lpstr>Muscari comosum</vt:lpstr>
      <vt:lpstr>Lamiacées</vt:lpstr>
      <vt:lpstr>Ajuga reptans</vt:lpstr>
      <vt:lpstr>Glechoma hederacea</vt:lpstr>
      <vt:lpstr>Lamium purpureum</vt:lpstr>
      <vt:lpstr>Salvia pratensis</vt:lpstr>
      <vt:lpstr>Lemnacées</vt:lpstr>
      <vt:lpstr>Lemna minuta</vt:lpstr>
      <vt:lpstr>Lemna triscula</vt:lpstr>
      <vt:lpstr>Oléacées</vt:lpstr>
      <vt:lpstr>Fraxinus excelsior</vt:lpstr>
      <vt:lpstr>Orchidacées</vt:lpstr>
      <vt:lpstr>Cephalanthera longifolia</vt:lpstr>
      <vt:lpstr>Orchis simia</vt:lpstr>
      <vt:lpstr>Papaveracées</vt:lpstr>
      <vt:lpstr>Papaver rhoeas</vt:lpstr>
      <vt:lpstr>Plantaginacées</vt:lpstr>
      <vt:lpstr>Plantago lanceolata</vt:lpstr>
      <vt:lpstr>Poacées (M)</vt:lpstr>
      <vt:lpstr>Agrostis capillaris</vt:lpstr>
      <vt:lpstr>Anthoxantum odoratum</vt:lpstr>
      <vt:lpstr>Arrhnaterum elatius (avena eliator)</vt:lpstr>
      <vt:lpstr>Bromus diandrus (maximus p.p.)</vt:lpstr>
      <vt:lpstr>Bromus erectus</vt:lpstr>
      <vt:lpstr>Bromus hordeaceus (mollis)</vt:lpstr>
      <vt:lpstr>Bromus sterilis</vt:lpstr>
      <vt:lpstr>Bromus tectorum</vt:lpstr>
      <vt:lpstr>Briza media</vt:lpstr>
      <vt:lpstr>Dactylis glomerata</vt:lpstr>
      <vt:lpstr>Holcus lanatus</vt:lpstr>
      <vt:lpstr>Hordeum murinum</vt:lpstr>
      <vt:lpstr>Lolium perenne</vt:lpstr>
      <vt:lpstr>Phragmites australis</vt:lpstr>
      <vt:lpstr>Poa bulbosa (subsp. Vivipara)</vt:lpstr>
      <vt:lpstr>Poa pratensis</vt:lpstr>
      <vt:lpstr>Poa trivialis</vt:lpstr>
      <vt:lpstr>Polygonacées</vt:lpstr>
      <vt:lpstr>Rumex acetosa</vt:lpstr>
      <vt:lpstr>Rumex acetosella</vt:lpstr>
      <vt:lpstr>Rumex crispus</vt:lpstr>
      <vt:lpstr>Reynoutria groupe japonica</vt:lpstr>
      <vt:lpstr>Polypodiacées</vt:lpstr>
      <vt:lpstr>Polypodium interjectum</vt:lpstr>
      <vt:lpstr>Potamogetonacées</vt:lpstr>
      <vt:lpstr>Potamogeton spp.</vt:lpstr>
      <vt:lpstr>Rhamnacées</vt:lpstr>
      <vt:lpstr>Rhamnus catharticus</vt:lpstr>
      <vt:lpstr>Renonculacées</vt:lpstr>
      <vt:lpstr>Clematis vitalba</vt:lpstr>
      <vt:lpstr>Ranunculus acris</vt:lpstr>
      <vt:lpstr>Ranunculus bulbosus</vt:lpstr>
      <vt:lpstr>Ranunculus repens</vt:lpstr>
      <vt:lpstr>Rosacées</vt:lpstr>
      <vt:lpstr>Geum urbanum</vt:lpstr>
      <vt:lpstr>Potentilla argentea</vt:lpstr>
      <vt:lpstr>Potentilla reptans</vt:lpstr>
      <vt:lpstr>Prunus avium</vt:lpstr>
      <vt:lpstr>Prunus mahaleb</vt:lpstr>
      <vt:lpstr>Prunus spinosa</vt:lpstr>
      <vt:lpstr>Sanguisorba minor</vt:lpstr>
      <vt:lpstr>Rubiacées</vt:lpstr>
      <vt:lpstr>Galium aparine</vt:lpstr>
      <vt:lpstr>Sherardia arvensis</vt:lpstr>
      <vt:lpstr>Salicacées</vt:lpstr>
      <vt:lpstr>Populus nigra</vt:lpstr>
      <vt:lpstr>Populus tremula</vt:lpstr>
      <vt:lpstr>Salix spp.</vt:lpstr>
      <vt:lpstr>Scrophulariacées</vt:lpstr>
      <vt:lpstr>Veronica arvensis</vt:lpstr>
      <vt:lpstr>Veronica hederifolia</vt:lpstr>
      <vt:lpstr>Veronica persica</vt:lpstr>
      <vt:lpstr>Veronica serpyllifolia</vt:lpstr>
      <vt:lpstr>Urticacées</vt:lpstr>
      <vt:lpstr>Urtica dioica</vt:lpstr>
      <vt:lpstr>Vitacées</vt:lpstr>
      <vt:lpstr>Parthenocissus inserta</vt:lpstr>
      <vt:lpstr>Violacées</vt:lpstr>
      <vt:lpstr>Viola arvensis.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Herbier numérique</dc:title>
  <dc:creator>Clément</dc:creator>
  <cp:lastModifiedBy>Romain</cp:lastModifiedBy>
  <cp:revision>174</cp:revision>
  <dcterms:created xsi:type="dcterms:W3CDTF">2012-05-17T13:43:49Z</dcterms:created>
  <dcterms:modified xsi:type="dcterms:W3CDTF">2012-06-02T10:01:16Z</dcterms:modified>
</cp:coreProperties>
</file>